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51" r:id="rId4"/>
    <p:sldMasterId id="2147483814" r:id="rId5"/>
  </p:sldMasterIdLst>
  <p:notesMasterIdLst>
    <p:notesMasterId r:id="rId20"/>
  </p:notesMasterIdLst>
  <p:handoutMasterIdLst>
    <p:handoutMasterId r:id="rId21"/>
  </p:handoutMasterIdLst>
  <p:sldIdLst>
    <p:sldId id="274" r:id="rId6"/>
    <p:sldId id="282" r:id="rId7"/>
    <p:sldId id="1033" r:id="rId8"/>
    <p:sldId id="1856" r:id="rId9"/>
    <p:sldId id="1848" r:id="rId10"/>
    <p:sldId id="1853" r:id="rId11"/>
    <p:sldId id="1849" r:id="rId12"/>
    <p:sldId id="1854" r:id="rId13"/>
    <p:sldId id="1845" r:id="rId14"/>
    <p:sldId id="1858" r:id="rId15"/>
    <p:sldId id="1857" r:id="rId16"/>
    <p:sldId id="1841" r:id="rId17"/>
    <p:sldId id="1843" r:id="rId18"/>
    <p:sldId id="1855" r:id="rId19"/>
  </p:sldIdLst>
  <p:sldSz cx="12192000" cy="6858000"/>
  <p:notesSz cx="6858000" cy="9144000"/>
  <p:embeddedFontLst>
    <p:embeddedFont>
      <p:font typeface="KBH" panose="00000500000000000000" pitchFamily="2" charset="0"/>
      <p:regular r:id="rId22"/>
      <p:bold r:id="rId23"/>
      <p:italic r:id="rId24"/>
      <p:boldItalic r:id="rId25"/>
    </p:embeddedFont>
    <p:embeddedFont>
      <p:font typeface="KBH Black" panose="00000A00000000000000" pitchFamily="2" charset="0"/>
      <p:bold r:id="rId26"/>
      <p:boldItalic r:id="rId27"/>
    </p:embeddedFont>
    <p:embeddedFont>
      <p:font typeface="KBH Medium" panose="00000600000000000000" pitchFamily="2" charset="0"/>
      <p:regular r:id="rId28"/>
      <p:italic r:id="rId29"/>
    </p:embeddedFont>
    <p:embeddedFont>
      <p:font typeface="KBH Tekst" panose="00000500000000000000" pitchFamily="2" charset="0"/>
      <p:regular r:id="rId30"/>
      <p:bold r:id="rId31"/>
      <p:italic r:id="rId32"/>
      <p:boldItalic r:id="rId33"/>
    </p:embeddedFont>
  </p:embeddedFontLst>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88522" autoAdjust="0"/>
  </p:normalViewPr>
  <p:slideViewPr>
    <p:cSldViewPr snapToGrid="0" showGuides="1">
      <p:cViewPr varScale="1">
        <p:scale>
          <a:sx n="65" d="100"/>
          <a:sy n="65" d="100"/>
        </p:scale>
        <p:origin x="96" y="76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21" Type="http://schemas.openxmlformats.org/officeDocument/2006/relationships/handoutMaster" Target="handoutMasters/handoutMaster1.xml"/><Relationship Id="rId34"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8382C0-1D05-4229-918E-CDD7B7E48B4A}" type="slidenum">
              <a:rPr lang="en-GB" smtClean="0"/>
              <a:t>‹nr.›</a:t>
            </a:fld>
            <a:endParaRPr lang="en-GB"/>
          </a:p>
        </p:txBody>
      </p:sp>
      <p:sp>
        <p:nvSpPr>
          <p:cNvPr id="8" name="Date Placeholder 7"/>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6AEEE-E778-402E-8B8F-9A98AED26EB8}" type="datetimeFigureOut">
              <a:rPr lang="en-GB" smtClean="0"/>
              <a:t>03/05/2024</a:t>
            </a:fld>
            <a:endParaRPr lang="en-GB"/>
          </a:p>
        </p:txBody>
      </p:sp>
      <p:sp>
        <p:nvSpPr>
          <p:cNvPr id="9" name="Header Placeholder 8"/>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386E511-D742-4EFE-90B5-C9FC42762E0F}" type="datetimeFigureOut">
              <a:rPr lang="en-GB" smtClean="0"/>
              <a:pPr/>
              <a:t>03/05/2024</a:t>
            </a:fld>
            <a:endParaRPr lang="en-GB"/>
          </a:p>
        </p:txBody>
      </p:sp>
      <p:sp>
        <p:nvSpPr>
          <p:cNvPr id="10" name="Slide Number Placeholder 9"/>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A16CFAD1-D197-4A88-B173-A6412E995EE5}" type="slidenum">
              <a:rPr lang="en-GB" smtClean="0"/>
              <a:pPr/>
              <a:t>‹nr.›</a:t>
            </a:fld>
            <a:endParaRPr lang="en-GB"/>
          </a:p>
        </p:txBody>
      </p:sp>
      <p:sp>
        <p:nvSpPr>
          <p:cNvPr id="11" name="Footer Placeholder 10"/>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Denne PowerPoint præsentation har til formål at facilitere et møde I MED-gruppen om sikkerhedskultur. Det er første led og videreføres i PowerPoint 2, hvor drøftelsen videreføres til medarbejdergruppen.</a:t>
            </a:r>
          </a:p>
          <a:p>
            <a:endParaRPr lang="da-DK" dirty="0"/>
          </a:p>
          <a:p>
            <a:r>
              <a:rPr lang="da-DK" dirty="0"/>
              <a:t>I løbet af PowerPoint-præsentationen vil du som facilitator kunne læse notater her i notat-sporet. Du vil kunne hente inspiration og uddybende bemærkninger om de konkrete slides. </a:t>
            </a:r>
          </a:p>
          <a:p>
            <a:endParaRPr lang="da-DK" dirty="0"/>
          </a:p>
          <a:p>
            <a:r>
              <a:rPr lang="da-DK" dirty="0"/>
              <a:t>PowerPoint-præsentationen tager ca. 1½ time at gennemføre. </a:t>
            </a:r>
          </a:p>
          <a:p>
            <a:endParaRPr lang="da-DK" dirty="0"/>
          </a:p>
          <a:p>
            <a:r>
              <a:rPr lang="da-DK" dirty="0"/>
              <a:t>Senere i præsentationen indgår en film, som I kan vælge at fravælge, hvis I prioriterer, at brugen tiden på dialog. </a:t>
            </a:r>
          </a:p>
        </p:txBody>
      </p:sp>
      <p:sp>
        <p:nvSpPr>
          <p:cNvPr id="4" name="Slide Number Placeholder 3"/>
          <p:cNvSpPr>
            <a:spLocks noGrp="1"/>
          </p:cNvSpPr>
          <p:nvPr>
            <p:ph type="sldNum" sz="quarter" idx="5"/>
          </p:nvPr>
        </p:nvSpPr>
        <p:spPr/>
        <p:txBody>
          <a:bodyPr/>
          <a:lstStyle/>
          <a:p>
            <a:fld id="{A16CFAD1-D197-4A88-B173-A6412E995EE5}" type="slidenum">
              <a:rPr lang="da-DK" smtClean="0"/>
              <a:pPr/>
              <a:t>1</a:t>
            </a:fld>
            <a:endParaRPr lang="da-DK" dirty="0"/>
          </a:p>
        </p:txBody>
      </p:sp>
    </p:spTree>
    <p:extLst>
      <p:ext uri="{BB962C8B-B14F-4D97-AF65-F5344CB8AC3E}">
        <p14:creationId xmlns:p14="http://schemas.microsoft.com/office/powerpoint/2010/main" val="2616802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Sidste slide kan I bruge til en evaluering og vurdering af, hvorvidt I kan genkende det fra jeres egen arbejdsplads. </a:t>
            </a:r>
          </a:p>
          <a:p>
            <a:endParaRPr lang="da-DK" dirty="0"/>
          </a:p>
          <a:p>
            <a:r>
              <a:rPr lang="da-DK" dirty="0"/>
              <a:t>Fundet via: NUL ARBEJDSULYKKER er et kampagnesamarbejde mellem Arbejdstilsynet og Industriens Branchearbejdsmiljøråd koordineret af AT, DI og CO-I. ”Forebyggelse af arbejdsulykker Sikkerhedskultur”</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14</a:t>
            </a:fld>
            <a:endParaRPr lang="en-GB"/>
          </a:p>
        </p:txBody>
      </p:sp>
    </p:spTree>
    <p:extLst>
      <p:ext uri="{BB962C8B-B14F-4D97-AF65-F5344CB8AC3E}">
        <p14:creationId xmlns:p14="http://schemas.microsoft.com/office/powerpoint/2010/main" val="572030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2</a:t>
            </a:fld>
            <a:endParaRPr lang="da-DK" dirty="0"/>
          </a:p>
        </p:txBody>
      </p:sp>
    </p:spTree>
    <p:extLst>
      <p:ext uri="{BB962C8B-B14F-4D97-AF65-F5344CB8AC3E}">
        <p14:creationId xmlns:p14="http://schemas.microsoft.com/office/powerpoint/2010/main" val="1276180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Gennemgås som det står. Overordnet formål er at igangsætte dialogen omkring sikkerhedskulturen. Sikkerhedskulturen er et væsentlig aspekt i forebyggelsen af arbejdsulykker og spiller en central rolle i arbejdspladsens sikkerhed. </a:t>
            </a:r>
          </a:p>
          <a:p>
            <a:endParaRPr lang="da-DK" dirty="0"/>
          </a:p>
          <a:p>
            <a:r>
              <a:rPr lang="da-DK" dirty="0"/>
              <a:t>I første omgang vil det blot være MED, der skal tage drøftelsen, men for at det får liv på arbejdspladsen, er det også lagt op til, at den gode dialog viderebringes til alle medarbejdere. Derfor skal denne seance starte drøftelse om sikkerhedskulturen. </a:t>
            </a:r>
          </a:p>
        </p:txBody>
      </p:sp>
      <p:sp>
        <p:nvSpPr>
          <p:cNvPr id="4" name="Slide Number Placeholder 3"/>
          <p:cNvSpPr>
            <a:spLocks noGrp="1"/>
          </p:cNvSpPr>
          <p:nvPr>
            <p:ph type="sldNum" sz="quarter" idx="5"/>
          </p:nvPr>
        </p:nvSpPr>
        <p:spPr/>
        <p:txBody>
          <a:bodyPr/>
          <a:lstStyle/>
          <a:p>
            <a:fld id="{A16CFAD1-D197-4A88-B173-A6412E995EE5}" type="slidenum">
              <a:rPr lang="da-DK" smtClean="0"/>
              <a:pPr/>
              <a:t>3</a:t>
            </a:fld>
            <a:endParaRPr lang="da-DK" dirty="0"/>
          </a:p>
        </p:txBody>
      </p:sp>
    </p:spTree>
    <p:extLst>
      <p:ext uri="{BB962C8B-B14F-4D97-AF65-F5344CB8AC3E}">
        <p14:creationId xmlns:p14="http://schemas.microsoft.com/office/powerpoint/2010/main" val="748182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Drøft med siddemakkeren i 5-10 min.</a:t>
            </a:r>
          </a:p>
          <a:p>
            <a:endParaRPr lang="da-DK" dirty="0"/>
          </a:p>
          <a:p>
            <a:r>
              <a:rPr lang="da-DK" dirty="0"/>
              <a:t>Lav herefter en fælles opsamling ca. 10 min. </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4</a:t>
            </a:fld>
            <a:endParaRPr lang="en-GB"/>
          </a:p>
        </p:txBody>
      </p:sp>
    </p:spTree>
    <p:extLst>
      <p:ext uri="{BB962C8B-B14F-4D97-AF65-F5344CB8AC3E}">
        <p14:creationId xmlns:p14="http://schemas.microsoft.com/office/powerpoint/2010/main" val="272004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Sikkerhedskulturen handler med andre ord om den måde ledelse og medarbejdere tænker, taler og forholder sig til sikkerhed og det at forebygge arbejdsulykker.</a:t>
            </a:r>
          </a:p>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5</a:t>
            </a:fld>
            <a:endParaRPr lang="en-GB"/>
          </a:p>
        </p:txBody>
      </p:sp>
    </p:spTree>
    <p:extLst>
      <p:ext uri="{BB962C8B-B14F-4D97-AF65-F5344CB8AC3E}">
        <p14:creationId xmlns:p14="http://schemas.microsoft.com/office/powerpoint/2010/main" val="1322197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8</a:t>
            </a:fld>
            <a:endParaRPr lang="en-GB"/>
          </a:p>
        </p:txBody>
      </p:sp>
    </p:spTree>
    <p:extLst>
      <p:ext uri="{BB962C8B-B14F-4D97-AF65-F5344CB8AC3E}">
        <p14:creationId xmlns:p14="http://schemas.microsoft.com/office/powerpoint/2010/main" val="2908278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Ledelsen spiller en særlig rolle i forhold til en stærk sikkerhedskultur. Både i forhold til at være rollemodel for sine medarbejdere, men også at inddrage medarbejderne i løsningen og identificeringen af sikkerhedskulturen. </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10</a:t>
            </a:fld>
            <a:endParaRPr lang="en-GB"/>
          </a:p>
        </p:txBody>
      </p:sp>
    </p:spTree>
    <p:extLst>
      <p:ext uri="{BB962C8B-B14F-4D97-AF65-F5344CB8AC3E}">
        <p14:creationId xmlns:p14="http://schemas.microsoft.com/office/powerpoint/2010/main" val="3696345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 at kunne arbejde med sikkerhedskulturen, er vi nødt til at kigge på vores adfærd og handlinger. Sikkerhedskulturen er den måde vi tænker, taler og forholder os til sikkerhed på. Derfor bliver vi også nødt til at kigge på vores egne og kollegers adfærd. </a:t>
            </a:r>
          </a:p>
          <a:p>
            <a:endParaRPr lang="da-DK" dirty="0"/>
          </a:p>
          <a:p>
            <a:r>
              <a:rPr lang="da-DK" dirty="0"/>
              <a:t>Prøv indledningsvis at drøfte, hvordan man er en god foregangsmand hos jer. Brug 10 min til en fælles snak. Hvad kræver det af os?</a:t>
            </a:r>
          </a:p>
          <a:p>
            <a:endParaRPr lang="da-DK" dirty="0"/>
          </a:p>
          <a:p>
            <a:r>
              <a:rPr lang="da-DK" dirty="0"/>
              <a:t>Herefter brug 15 min til at drøfte, hvordan man giver hinanden god feedback på hinandens adfærd samt, hvilken adfærd vi ønsker mere eller mindre af. </a:t>
            </a:r>
          </a:p>
          <a:p>
            <a:endParaRPr lang="da-DK" dirty="0"/>
          </a:p>
          <a:p>
            <a:r>
              <a:rPr lang="da-DK" dirty="0"/>
              <a:t>Husk at notere i arbejdsarket. </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11</a:t>
            </a:fld>
            <a:endParaRPr lang="en-GB"/>
          </a:p>
        </p:txBody>
      </p:sp>
    </p:spTree>
    <p:extLst>
      <p:ext uri="{BB962C8B-B14F-4D97-AF65-F5344CB8AC3E}">
        <p14:creationId xmlns:p14="http://schemas.microsoft.com/office/powerpoint/2010/main" val="2209033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Som det sidste - sid for dig selv og svar på disse spørgsmål. Brug 5 min.</a:t>
            </a:r>
          </a:p>
          <a:p>
            <a:endParaRPr lang="da-DK" dirty="0"/>
          </a:p>
          <a:p>
            <a:r>
              <a:rPr lang="da-DK" dirty="0"/>
              <a:t>Lav en fælles opsamling og snak om hvor meget I er enige i. </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12</a:t>
            </a:fld>
            <a:endParaRPr lang="en-GB"/>
          </a:p>
        </p:txBody>
      </p:sp>
    </p:spTree>
    <p:extLst>
      <p:ext uri="{BB962C8B-B14F-4D97-AF65-F5344CB8AC3E}">
        <p14:creationId xmlns:p14="http://schemas.microsoft.com/office/powerpoint/2010/main" val="1002013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1" name="Subtitle 2">
            <a:extLst>
              <a:ext uri="{FF2B5EF4-FFF2-40B4-BE49-F238E27FC236}">
                <a16:creationId xmlns:a16="http://schemas.microsoft.com/office/drawing/2014/main" id="{4684F4FD-71A2-45CC-8A6E-49D5A00D180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8" name="Text Placeholder 7">
            <a:extLst>
              <a:ext uri="{FF2B5EF4-FFF2-40B4-BE49-F238E27FC236}">
                <a16:creationId xmlns:a16="http://schemas.microsoft.com/office/drawing/2014/main" id="{9E27A3F2-4381-4C6B-970B-F774BAF5193D}"/>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0" name="Text Placeholder 9">
            <a:extLst>
              <a:ext uri="{FF2B5EF4-FFF2-40B4-BE49-F238E27FC236}">
                <a16:creationId xmlns:a16="http://schemas.microsoft.com/office/drawing/2014/main" id="{24E1B11E-3EFA-4F7B-9B51-515324396448}"/>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18" name="Text Placeholder 17">
            <a:extLst>
              <a:ext uri="{FF2B5EF4-FFF2-40B4-BE49-F238E27FC236}">
                <a16:creationId xmlns:a16="http://schemas.microsoft.com/office/drawing/2014/main" id="{A1B6ED97-6CA2-43D5-84C1-C8E191DA5855}"/>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5" name="Graphic 7">
            <a:extLst>
              <a:ext uri="{FF2B5EF4-FFF2-40B4-BE49-F238E27FC236}">
                <a16:creationId xmlns:a16="http://schemas.microsoft.com/office/drawing/2014/main" id="{010810A8-8A1E-4E68-A968-35AAC01A2281}"/>
              </a:ext>
            </a:extLst>
          </p:cNvPr>
          <p:cNvSpPr/>
          <p:nvPr userDrawn="1"/>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Tree>
    <p:extLst>
      <p:ext uri="{BB962C8B-B14F-4D97-AF65-F5344CB8AC3E}">
        <p14:creationId xmlns:p14="http://schemas.microsoft.com/office/powerpoint/2010/main" val="4117087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132109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mørk">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1963954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rgbClr val="000C2E"/>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3" name="Date Placeholder 2">
            <a:extLst>
              <a:ext uri="{FF2B5EF4-FFF2-40B4-BE49-F238E27FC236}">
                <a16:creationId xmlns:a16="http://schemas.microsoft.com/office/drawing/2014/main" id="{534CCD90-1944-4905-B643-649FADC8AAA5}"/>
              </a:ext>
            </a:extLst>
          </p:cNvPr>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7" name="SD_FLD_PresentationTitle">
            <a:extLst>
              <a:ext uri="{FF2B5EF4-FFF2-40B4-BE49-F238E27FC236}">
                <a16:creationId xmlns:a16="http://schemas.microsoft.com/office/drawing/2014/main" id="{0A1B639C-198A-476D-B365-AE3F9BFE1DC3}"/>
              </a:ext>
            </a:extLst>
          </p:cNvPr>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21266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itat/skilleside blå">
    <p:spTree>
      <p:nvGrpSpPr>
        <p:cNvPr id="1" name=""/>
        <p:cNvGrpSpPr/>
        <p:nvPr/>
      </p:nvGrpSpPr>
      <p:grpSpPr>
        <a:xfrm>
          <a:off x="0" y="0"/>
          <a:ext cx="0" cy="0"/>
          <a:chOff x="0" y="0"/>
          <a:chExt cx="0" cy="0"/>
        </a:xfrm>
      </p:grpSpPr>
      <p:sp>
        <p:nvSpPr>
          <p:cNvPr id="8" name="Baggrund mørk">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33CBB6A6-23EA-4F4B-B9FD-8994EF63F7D5}"/>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70538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itat/skilleside hvid/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2228350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t/skilleside mørk/ly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442186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tat/skilleside lys/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32007265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og indhold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2462055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re indhold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630433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dhold og 2/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r>
              <a:rPr lang="da-DK"/>
              <a:t>Klik på ikonet for at tilføje et billede</a:t>
            </a:r>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2018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A8F5DFB3-8199-4CB6-9066-2BB37E46567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5" name="Graphic 7">
            <a:extLst>
              <a:ext uri="{FF2B5EF4-FFF2-40B4-BE49-F238E27FC236}">
                <a16:creationId xmlns:a16="http://schemas.microsoft.com/office/drawing/2014/main" id="{A2506A83-7F56-4B42-B699-2119B672DFA1}"/>
              </a:ext>
            </a:extLst>
          </p:cNvPr>
          <p:cNvSpPr/>
          <p:nvPr userDrawn="1"/>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2" name="Date_GeneralDate">
            <a:extLst>
              <a:ext uri="{FF2B5EF4-FFF2-40B4-BE49-F238E27FC236}">
                <a16:creationId xmlns:a16="http://schemas.microsoft.com/office/drawing/2014/main" id="{B98C9C42-90FD-450B-BFF8-46B74DF1894A}"/>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96082EB3-5080-42D3-A152-5B8B1FC97786}"/>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FD5A722A-DCEE-49E6-BB44-6F3079BE66FB}"/>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22" name="Text Placeholder 7">
            <a:extLst>
              <a:ext uri="{FF2B5EF4-FFF2-40B4-BE49-F238E27FC236}">
                <a16:creationId xmlns:a16="http://schemas.microsoft.com/office/drawing/2014/main" id="{DCE89EFC-8997-4F51-A888-D563A6C36C4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08E5ED6-3D56-4788-93B6-332204188DC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7657689-90E8-4FD6-8984-F6AB4680D26D}"/>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33973951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 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70943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91089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4634329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383697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91064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27998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52411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69125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3" name="Date_GeneralDate"/>
          <p:cNvSpPr>
            <a:spLocks noGrp="1"/>
          </p:cNvSpPr>
          <p:nvPr>
            <p:ph type="dt" sz="half" idx="10"/>
          </p:nvPr>
        </p:nvSpPr>
        <p:spPr/>
        <p:txBody>
          <a:bodyPr/>
          <a:lstStyle/>
          <a:p>
            <a:endParaRPr lang="da-DK" dirty="0"/>
          </a:p>
        </p:txBody>
      </p:sp>
      <p:sp>
        <p:nvSpPr>
          <p:cNvPr id="4" name="SD_FLD_PresentationTitle"/>
          <p:cNvSpPr>
            <a:spLocks noGrp="1"/>
          </p:cNvSpPr>
          <p:nvPr>
            <p:ph type="ftr" sz="quarter" idx="11"/>
          </p:nvPr>
        </p:nvSpPr>
        <p:spPr/>
        <p:txBody>
          <a:bodyPr/>
          <a:lstStyle/>
          <a:p>
            <a:r>
              <a:rPr lang="da-DK" dirty="0"/>
              <a:t>Sidehoved</a:t>
            </a:r>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643681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_GeneralDate"/>
          <p:cNvSpPr>
            <a:spLocks noGrp="1"/>
          </p:cNvSpPr>
          <p:nvPr>
            <p:ph type="dt" sz="half" idx="10"/>
          </p:nvPr>
        </p:nvSpPr>
        <p:spPr/>
        <p:txBody>
          <a:bodyPr/>
          <a:lstStyle/>
          <a:p>
            <a:endParaRPr lang="da-DK" dirty="0"/>
          </a:p>
        </p:txBody>
      </p:sp>
      <p:sp>
        <p:nvSpPr>
          <p:cNvPr id="3" name="SD_FLD_PresentationTitle"/>
          <p:cNvSpPr>
            <a:spLocks noGrp="1"/>
          </p:cNvSpPr>
          <p:nvPr>
            <p:ph type="ftr" sz="quarter" idx="11"/>
          </p:nvPr>
        </p:nvSpPr>
        <p:spPr/>
        <p:txBody>
          <a:bodyPr/>
          <a:lstStyle/>
          <a:p>
            <a:r>
              <a:rPr lang="da-DK" dirty="0"/>
              <a:t>Sidehoved</a:t>
            </a:r>
          </a:p>
        </p:txBody>
      </p:sp>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673868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7" name="Text Placeholder 7">
            <a:extLst>
              <a:ext uri="{FF2B5EF4-FFF2-40B4-BE49-F238E27FC236}">
                <a16:creationId xmlns:a16="http://schemas.microsoft.com/office/drawing/2014/main" id="{BFFBCE6F-028A-4617-B072-71A0FA0A4748}"/>
              </a:ext>
            </a:extLst>
          </p:cNvPr>
          <p:cNvSpPr>
            <a:spLocks noGrp="1"/>
          </p:cNvSpPr>
          <p:nvPr>
            <p:ph type="body" sz="quarter" idx="19"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443600" y="5068884"/>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accent2"/>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7687266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Date_GeneralDate">
            <a:extLst>
              <a:ext uri="{FF2B5EF4-FFF2-40B4-BE49-F238E27FC236}">
                <a16:creationId xmlns:a16="http://schemas.microsoft.com/office/drawing/2014/main" id="{1E57683A-B89A-4C49-94F5-D6FE2971887C}"/>
              </a:ext>
            </a:extLst>
          </p:cNvPr>
          <p:cNvSpPr>
            <a:spLocks noGrp="1"/>
          </p:cNvSpPr>
          <p:nvPr>
            <p:ph type="dt" sz="half" idx="10"/>
          </p:nvPr>
        </p:nvSpPr>
        <p:spPr>
          <a:xfrm>
            <a:off x="8659422" y="310327"/>
            <a:ext cx="2401755" cy="180000"/>
          </a:xfrm>
        </p:spPr>
        <p:txBody>
          <a:bodyPr/>
          <a:lstStyle/>
          <a:p>
            <a:endParaRPr lang="da-DK" noProof="0" dirty="0"/>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
        <p:nvSpPr>
          <p:cNvPr id="12" name="SD_FLD_PresentationTitle">
            <a:extLst>
              <a:ext uri="{FF2B5EF4-FFF2-40B4-BE49-F238E27FC236}">
                <a16:creationId xmlns:a16="http://schemas.microsoft.com/office/drawing/2014/main" id="{0E1D2869-881F-4A30-85CD-63C245E1C06D}"/>
              </a:ext>
            </a:extLst>
          </p:cNvPr>
          <p:cNvSpPr>
            <a:spLocks noGrp="1"/>
          </p:cNvSpPr>
          <p:nvPr>
            <p:ph type="ftr" sz="quarter" idx="11"/>
          </p:nvPr>
        </p:nvSpPr>
        <p:spPr>
          <a:xfrm>
            <a:off x="4424000" y="310327"/>
            <a:ext cx="4097593" cy="180000"/>
          </a:xfrm>
        </p:spPr>
        <p:txBody>
          <a:bodyPr/>
          <a:lstStyle/>
          <a:p>
            <a:r>
              <a:rPr lang="da-DK" noProof="0" dirty="0"/>
              <a:t>Sidehoved</a:t>
            </a:r>
          </a:p>
        </p:txBody>
      </p:sp>
    </p:spTree>
    <p:extLst>
      <p:ext uri="{BB962C8B-B14F-4D97-AF65-F5344CB8AC3E}">
        <p14:creationId xmlns:p14="http://schemas.microsoft.com/office/powerpoint/2010/main" val="32598673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2417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8033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211341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699859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609252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UK_For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1" name="Subtitle 2">
            <a:extLst>
              <a:ext uri="{FF2B5EF4-FFF2-40B4-BE49-F238E27FC236}">
                <a16:creationId xmlns:a16="http://schemas.microsoft.com/office/drawing/2014/main" id="{4684F4FD-71A2-45CC-8A6E-49D5A00D180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8" name="Text Placeholder 7">
            <a:extLst>
              <a:ext uri="{FF2B5EF4-FFF2-40B4-BE49-F238E27FC236}">
                <a16:creationId xmlns:a16="http://schemas.microsoft.com/office/drawing/2014/main" id="{9E27A3F2-4381-4C6B-970B-F774BAF5193D}"/>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0" name="Text Placeholder 9">
            <a:extLst>
              <a:ext uri="{FF2B5EF4-FFF2-40B4-BE49-F238E27FC236}">
                <a16:creationId xmlns:a16="http://schemas.microsoft.com/office/drawing/2014/main" id="{24E1B11E-3EFA-4F7B-9B51-515324396448}"/>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18" name="Text Placeholder 17">
            <a:extLst>
              <a:ext uri="{FF2B5EF4-FFF2-40B4-BE49-F238E27FC236}">
                <a16:creationId xmlns:a16="http://schemas.microsoft.com/office/drawing/2014/main" id="{A1B6ED97-6CA2-43D5-84C1-C8E191DA5855}"/>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2" name="Freeform 5">
            <a:extLst>
              <a:ext uri="{FF2B5EF4-FFF2-40B4-BE49-F238E27FC236}">
                <a16:creationId xmlns:a16="http://schemas.microsoft.com/office/drawing/2014/main" id="{5370CC76-BC33-4266-AB4D-7BA76C8F43B1}"/>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42110875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UK_Forside 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A8F5DFB3-8199-4CB6-9066-2BB37E46567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B98C9C42-90FD-450B-BFF8-46B74DF1894A}"/>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96082EB3-5080-42D3-A152-5B8B1FC97786}"/>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FD5A722A-DCEE-49E6-BB44-6F3079BE66FB}"/>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22" name="Text Placeholder 7">
            <a:extLst>
              <a:ext uri="{FF2B5EF4-FFF2-40B4-BE49-F238E27FC236}">
                <a16:creationId xmlns:a16="http://schemas.microsoft.com/office/drawing/2014/main" id="{DCE89EFC-8997-4F51-A888-D563A6C36C4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08E5ED6-3D56-4788-93B6-332204188DC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7657689-90E8-4FD6-8984-F6AB4680D26D}"/>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6" name="Freeform 5">
            <a:extLst>
              <a:ext uri="{FF2B5EF4-FFF2-40B4-BE49-F238E27FC236}">
                <a16:creationId xmlns:a16="http://schemas.microsoft.com/office/drawing/2014/main" id="{FF08C7C2-1250-4E95-836F-DF8697DA3072}"/>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8969060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UK_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7" name="Text Placeholder 7">
            <a:extLst>
              <a:ext uri="{FF2B5EF4-FFF2-40B4-BE49-F238E27FC236}">
                <a16:creationId xmlns:a16="http://schemas.microsoft.com/office/drawing/2014/main" id="{BFFBCE6F-028A-4617-B072-71A0FA0A4748}"/>
              </a:ext>
            </a:extLst>
          </p:cNvPr>
          <p:cNvSpPr>
            <a:spLocks noGrp="1"/>
          </p:cNvSpPr>
          <p:nvPr>
            <p:ph type="body" sz="quarter" idx="19"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443600" y="5068884"/>
            <a:ext cx="1029600" cy="1069117"/>
          </a:xfrm>
          <a:prstGeom prst="rect">
            <a:avLst/>
          </a:prstGeom>
          <a:blipFill>
            <a:blip r:embed="rId2"/>
            <a:stretch>
              <a:fillRect/>
            </a:stretch>
          </a:blip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31580083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UK_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1" name="Text Placeholder 20">
            <a:extLst>
              <a:ext uri="{FF2B5EF4-FFF2-40B4-BE49-F238E27FC236}">
                <a16:creationId xmlns:a16="http://schemas.microsoft.com/office/drawing/2014/main" id="{3A245F3C-0AA6-41EC-AEFA-026F6587B003}"/>
              </a:ext>
            </a:extLst>
          </p:cNvPr>
          <p:cNvSpPr>
            <a:spLocks noGrp="1"/>
          </p:cNvSpPr>
          <p:nvPr>
            <p:ph type="body" sz="quarter" idx="22" hasCustomPrompt="1"/>
          </p:nvPr>
        </p:nvSpPr>
        <p:spPr>
          <a:xfrm>
            <a:off x="10443600" y="5068884"/>
            <a:ext cx="1029600" cy="1069117"/>
          </a:xfrm>
          <a:prstGeom prst="rect">
            <a:avLst/>
          </a:prstGeom>
          <a:blipFill>
            <a:blip r:embed="rId2"/>
            <a:stretch>
              <a:fillRect/>
            </a:stretch>
          </a:blip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368522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1" name="Text Placeholder 20">
            <a:extLst>
              <a:ext uri="{FF2B5EF4-FFF2-40B4-BE49-F238E27FC236}">
                <a16:creationId xmlns:a16="http://schemas.microsoft.com/office/drawing/2014/main" id="{3A245F3C-0AA6-41EC-AEFA-026F6587B003}"/>
              </a:ext>
            </a:extLst>
          </p:cNvPr>
          <p:cNvSpPr>
            <a:spLocks noGrp="1"/>
          </p:cNvSpPr>
          <p:nvPr>
            <p:ph type="body" sz="quarter" idx="22" hasCustomPrompt="1"/>
          </p:nvPr>
        </p:nvSpPr>
        <p:spPr>
          <a:xfrm>
            <a:off x="10443600" y="5068884"/>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bg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821061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UK_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8196FC72-201B-407A-A802-431ADE6F4826}"/>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1345883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UK_Forside 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21B4D8FC-6D8B-4361-9986-C27F230345B7}"/>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40171120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UK_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rgbClr val="000C2E"/>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accent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B7029384-3120-46FC-A04A-744BCE57FFE3}"/>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5396358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UK_Forside lys/mø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2"/>
                </a:solidFill>
              </a:defRPr>
            </a:lvl1pPr>
          </a:lstStyle>
          <a:p>
            <a:r>
              <a:rPr lang="da-DK" dirty="0"/>
              <a:t>Indsæt titel</a:t>
            </a:r>
          </a:p>
        </p:txBody>
      </p:sp>
      <p:sp>
        <p:nvSpPr>
          <p:cNvPr id="17" name="Subtitle 2">
            <a:extLst>
              <a:ext uri="{FF2B5EF4-FFF2-40B4-BE49-F238E27FC236}">
                <a16:creationId xmlns:a16="http://schemas.microsoft.com/office/drawing/2014/main" id="{EA350F9D-5FD2-42BE-82EF-FE0BCE1EAA5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3DB74700-CF80-4031-BF2A-339DA71A7093}"/>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3022554E-FE4D-43D3-B8EA-4D5A9D7432B7}"/>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45AF0E4B-085F-42EE-BA87-E6731FA98668}"/>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ABB461E5-C616-4E1A-99C5-487CC6F3016D}"/>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7693429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UK_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4" name="Date_GeneralDate"/>
          <p:cNvSpPr>
            <a:spLocks noGrp="1"/>
          </p:cNvSpPr>
          <p:nvPr>
            <p:ph type="dt" sz="half" idx="10"/>
          </p:nvPr>
        </p:nvSpPr>
        <p:spPr>
          <a:xfrm>
            <a:off x="0" y="6912000"/>
            <a:ext cx="0" cy="0"/>
          </a:xfr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endParaRPr lang="da-DK"/>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Freeform 5">
            <a:extLst>
              <a:ext uri="{FF2B5EF4-FFF2-40B4-BE49-F238E27FC236}">
                <a16:creationId xmlns:a16="http://schemas.microsoft.com/office/drawing/2014/main" id="{B0F9BB00-3F45-4846-ADFA-64E77FFC9713}"/>
              </a:ext>
            </a:extLst>
          </p:cNvPr>
          <p:cNvSpPr>
            <a:spLocks noChangeAspect="1" noEditPoints="1"/>
          </p:cNvSpPr>
          <p:nvPr userDrawn="1"/>
        </p:nvSpPr>
        <p:spPr bwMode="auto">
          <a:xfrm>
            <a:off x="6508735"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7872378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UK_Agenda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2438523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UK_Agenda mørk">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27016050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UK_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rgbClr val="000C2E"/>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
        <p:nvSpPr>
          <p:cNvPr id="3" name="Date Placeholder 2">
            <a:extLst>
              <a:ext uri="{FF2B5EF4-FFF2-40B4-BE49-F238E27FC236}">
                <a16:creationId xmlns:a16="http://schemas.microsoft.com/office/drawing/2014/main" id="{534CCD90-1944-4905-B643-649FADC8AAA5}"/>
              </a:ext>
            </a:extLst>
          </p:cNvPr>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7" name="SD_FLD_PresentationTitle">
            <a:extLst>
              <a:ext uri="{FF2B5EF4-FFF2-40B4-BE49-F238E27FC236}">
                <a16:creationId xmlns:a16="http://schemas.microsoft.com/office/drawing/2014/main" id="{0A1B639C-198A-476D-B365-AE3F9BFE1DC3}"/>
              </a:ext>
            </a:extLst>
          </p:cNvPr>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9133450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UK_Citat/skilleside blå">
    <p:spTree>
      <p:nvGrpSpPr>
        <p:cNvPr id="1" name=""/>
        <p:cNvGrpSpPr/>
        <p:nvPr/>
      </p:nvGrpSpPr>
      <p:grpSpPr>
        <a:xfrm>
          <a:off x="0" y="0"/>
          <a:ext cx="0" cy="0"/>
          <a:chOff x="0" y="0"/>
          <a:chExt cx="0" cy="0"/>
        </a:xfrm>
      </p:grpSpPr>
      <p:sp>
        <p:nvSpPr>
          <p:cNvPr id="8" name="Baggrund mørk">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33CBB6A6-23EA-4F4B-B9FD-8994EF63F7D5}"/>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14657746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UK_Citat/skilleside hvid/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Tree>
    <p:extLst>
      <p:ext uri="{BB962C8B-B14F-4D97-AF65-F5344CB8AC3E}">
        <p14:creationId xmlns:p14="http://schemas.microsoft.com/office/powerpoint/2010/main" val="2571622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296548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UK_Citat/skilleside mørk/ly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18179549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UK_Citat/skilleside lys/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Tree>
    <p:extLst>
      <p:ext uri="{BB962C8B-B14F-4D97-AF65-F5344CB8AC3E}">
        <p14:creationId xmlns:p14="http://schemas.microsoft.com/office/powerpoint/2010/main" val="25866687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UK_Titel og indhold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21426026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UK_Tre indhold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903129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UK_Indhold og 2/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endParaRPr lang="da-DK"/>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938536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UK_To 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endParaRPr lang="da-DK"/>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726965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UK_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endParaRPr lang="da-DK"/>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9596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UK_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5468941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UK_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603073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UK_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172413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orside 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776792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UK_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067040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UK_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810148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UK_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640947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UK_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3" name="Date_GeneralDate"/>
          <p:cNvSpPr>
            <a:spLocks noGrp="1"/>
          </p:cNvSpPr>
          <p:nvPr>
            <p:ph type="dt" sz="half" idx="10"/>
          </p:nvPr>
        </p:nvSpPr>
        <p:spPr/>
        <p:txBody>
          <a:bodyPr/>
          <a:lstStyle/>
          <a:p>
            <a:endParaRPr lang="da-DK" dirty="0"/>
          </a:p>
        </p:txBody>
      </p:sp>
      <p:sp>
        <p:nvSpPr>
          <p:cNvPr id="4" name="SD_FLD_PresentationTitle"/>
          <p:cNvSpPr>
            <a:spLocks noGrp="1"/>
          </p:cNvSpPr>
          <p:nvPr>
            <p:ph type="ftr" sz="quarter" idx="11"/>
          </p:nvPr>
        </p:nvSpPr>
        <p:spPr/>
        <p:txBody>
          <a:bodyPr/>
          <a:lstStyle/>
          <a:p>
            <a:r>
              <a:rPr lang="da-DK" dirty="0"/>
              <a:t>Sidehoved</a:t>
            </a:r>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77179176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UK_Tom">
    <p:spTree>
      <p:nvGrpSpPr>
        <p:cNvPr id="1" name=""/>
        <p:cNvGrpSpPr/>
        <p:nvPr/>
      </p:nvGrpSpPr>
      <p:grpSpPr>
        <a:xfrm>
          <a:off x="0" y="0"/>
          <a:ext cx="0" cy="0"/>
          <a:chOff x="0" y="0"/>
          <a:chExt cx="0" cy="0"/>
        </a:xfrm>
      </p:grpSpPr>
      <p:sp>
        <p:nvSpPr>
          <p:cNvPr id="2" name="Date_GeneralDate"/>
          <p:cNvSpPr>
            <a:spLocks noGrp="1"/>
          </p:cNvSpPr>
          <p:nvPr>
            <p:ph type="dt" sz="half" idx="10"/>
          </p:nvPr>
        </p:nvSpPr>
        <p:spPr/>
        <p:txBody>
          <a:bodyPr/>
          <a:lstStyle/>
          <a:p>
            <a:endParaRPr lang="da-DK" dirty="0"/>
          </a:p>
        </p:txBody>
      </p:sp>
      <p:sp>
        <p:nvSpPr>
          <p:cNvPr id="3" name="SD_FLD_PresentationTitle"/>
          <p:cNvSpPr>
            <a:spLocks noGrp="1"/>
          </p:cNvSpPr>
          <p:nvPr>
            <p:ph type="ftr" sz="quarter" idx="11"/>
          </p:nvPr>
        </p:nvSpPr>
        <p:spPr/>
        <p:txBody>
          <a:bodyPr/>
          <a:lstStyle/>
          <a:p>
            <a:r>
              <a:rPr lang="da-DK" dirty="0"/>
              <a:t>Sidehoved</a:t>
            </a:r>
          </a:p>
        </p:txBody>
      </p:sp>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9516626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UK_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Date_GeneralDate">
            <a:extLst>
              <a:ext uri="{FF2B5EF4-FFF2-40B4-BE49-F238E27FC236}">
                <a16:creationId xmlns:a16="http://schemas.microsoft.com/office/drawing/2014/main" id="{1E57683A-B89A-4C49-94F5-D6FE2971887C}"/>
              </a:ext>
            </a:extLst>
          </p:cNvPr>
          <p:cNvSpPr>
            <a:spLocks noGrp="1"/>
          </p:cNvSpPr>
          <p:nvPr>
            <p:ph type="dt" sz="half" idx="10"/>
          </p:nvPr>
        </p:nvSpPr>
        <p:spPr>
          <a:xfrm>
            <a:off x="8659422" y="310327"/>
            <a:ext cx="2401755" cy="180000"/>
          </a:xfrm>
        </p:spPr>
        <p:txBody>
          <a:bodyPr/>
          <a:lstStyle/>
          <a:p>
            <a:endParaRPr lang="da-DK" noProof="0" dirty="0"/>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
        <p:nvSpPr>
          <p:cNvPr id="12" name="SD_FLD_PresentationTitle">
            <a:extLst>
              <a:ext uri="{FF2B5EF4-FFF2-40B4-BE49-F238E27FC236}">
                <a16:creationId xmlns:a16="http://schemas.microsoft.com/office/drawing/2014/main" id="{0E1D2869-881F-4A30-85CD-63C245E1C06D}"/>
              </a:ext>
            </a:extLst>
          </p:cNvPr>
          <p:cNvSpPr>
            <a:spLocks noGrp="1"/>
          </p:cNvSpPr>
          <p:nvPr>
            <p:ph type="ftr" sz="quarter" idx="11"/>
          </p:nvPr>
        </p:nvSpPr>
        <p:spPr>
          <a:xfrm>
            <a:off x="4424000" y="310327"/>
            <a:ext cx="4097593" cy="180000"/>
          </a:xfrm>
        </p:spPr>
        <p:txBody>
          <a:bodyPr/>
          <a:lstStyle/>
          <a:p>
            <a:r>
              <a:rPr lang="da-DK" noProof="0" dirty="0"/>
              <a:t>Sidehoved</a:t>
            </a:r>
          </a:p>
        </p:txBody>
      </p:sp>
    </p:spTree>
    <p:extLst>
      <p:ext uri="{BB962C8B-B14F-4D97-AF65-F5344CB8AC3E}">
        <p14:creationId xmlns:p14="http://schemas.microsoft.com/office/powerpoint/2010/main" val="1335217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UK_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2136911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UK_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9042368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UK_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7305992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UK_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908919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rgbClr val="000C2E"/>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accent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826413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UK_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4416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orside lys/mø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2"/>
                </a:solidFill>
              </a:defRPr>
            </a:lvl1pPr>
          </a:lstStyle>
          <a:p>
            <a:r>
              <a:rPr lang="da-DK" dirty="0"/>
              <a:t>Indsæt titel</a:t>
            </a:r>
          </a:p>
        </p:txBody>
      </p:sp>
      <p:sp>
        <p:nvSpPr>
          <p:cNvPr id="17" name="Subtitle 2">
            <a:extLst>
              <a:ext uri="{FF2B5EF4-FFF2-40B4-BE49-F238E27FC236}">
                <a16:creationId xmlns:a16="http://schemas.microsoft.com/office/drawing/2014/main" id="{EA350F9D-5FD2-42BE-82EF-FE0BCE1EAA5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3DB74700-CF80-4031-BF2A-339DA71A7093}"/>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3022554E-FE4D-43D3-B8EA-4D5A9D7432B7}"/>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45AF0E4B-085F-42EE-BA87-E6731FA98668}"/>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55360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4" name="Graphic 7">
            <a:extLst>
              <a:ext uri="{FF2B5EF4-FFF2-40B4-BE49-F238E27FC236}">
                <a16:creationId xmlns:a16="http://schemas.microsoft.com/office/drawing/2014/main" id="{3B12EC28-E141-4748-8822-1B02FF0A6CBB}"/>
              </a:ext>
            </a:extLst>
          </p:cNvPr>
          <p:cNvSpPr/>
          <p:nvPr userDrawn="1"/>
        </p:nvSpPr>
        <p:spPr>
          <a:xfrm>
            <a:off x="6508735"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4" name="Date_GeneralDate"/>
          <p:cNvSpPr>
            <a:spLocks noGrp="1"/>
          </p:cNvSpPr>
          <p:nvPr>
            <p:ph type="dt" sz="half" idx="10"/>
          </p:nvPr>
        </p:nvSpPr>
        <p:spPr>
          <a:xfrm>
            <a:off x="0" y="6912000"/>
            <a:ext cx="0" cy="0"/>
          </a:xfr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r>
              <a:rPr lang="da-DK"/>
              <a:t>Klik på ikonet for at tilføje et billede</a:t>
            </a:r>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283372046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4.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7.xml"/><Relationship Id="rId47" Type="http://schemas.openxmlformats.org/officeDocument/2006/relationships/tags" Target="../tags/tag1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ags" Target="../tags/tag2.xml"/><Relationship Id="rId40" Type="http://schemas.openxmlformats.org/officeDocument/2006/relationships/tags" Target="../tags/tag5.xml"/><Relationship Id="rId45" Type="http://schemas.openxmlformats.org/officeDocument/2006/relationships/tags" Target="../tags/tag1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49" Type="http://schemas.openxmlformats.org/officeDocument/2006/relationships/tags" Target="../tags/tag14.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ags" Target="../tags/tag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8.xml"/><Relationship Id="rId48" Type="http://schemas.openxmlformats.org/officeDocument/2006/relationships/tags" Target="../tags/tag1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ags" Target="../tags/tag3.xml"/><Relationship Id="rId46" Type="http://schemas.openxmlformats.org/officeDocument/2006/relationships/tags" Target="../tags/tag11.xml"/><Relationship Id="rId20" Type="http://schemas.openxmlformats.org/officeDocument/2006/relationships/slideLayout" Target="../slideLayouts/slideLayout20.xml"/><Relationship Id="rId41" Type="http://schemas.openxmlformats.org/officeDocument/2006/relationships/tags" Target="../tags/tag6.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9" Type="http://schemas.openxmlformats.org/officeDocument/2006/relationships/tags" Target="../tags/tag17.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42" Type="http://schemas.openxmlformats.org/officeDocument/2006/relationships/tags" Target="../tags/tag20.xml"/><Relationship Id="rId47" Type="http://schemas.openxmlformats.org/officeDocument/2006/relationships/tags" Target="../tags/tag25.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9" Type="http://schemas.openxmlformats.org/officeDocument/2006/relationships/slideLayout" Target="../slideLayouts/slideLayout64.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37" Type="http://schemas.openxmlformats.org/officeDocument/2006/relationships/tags" Target="../tags/tag15.xml"/><Relationship Id="rId40" Type="http://schemas.openxmlformats.org/officeDocument/2006/relationships/tags" Target="../tags/tag18.xml"/><Relationship Id="rId45" Type="http://schemas.openxmlformats.org/officeDocument/2006/relationships/tags" Target="../tags/tag23.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theme" Target="../theme/theme2.xml"/><Relationship Id="rId49" Type="http://schemas.openxmlformats.org/officeDocument/2006/relationships/tags" Target="../tags/tag27.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4" Type="http://schemas.openxmlformats.org/officeDocument/2006/relationships/tags" Target="../tags/tag22.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 Id="rId43" Type="http://schemas.openxmlformats.org/officeDocument/2006/relationships/tags" Target="../tags/tag21.xml"/><Relationship Id="rId48" Type="http://schemas.openxmlformats.org/officeDocument/2006/relationships/tags" Target="../tags/tag26.xml"/><Relationship Id="rId8" Type="http://schemas.openxmlformats.org/officeDocument/2006/relationships/slideLayout" Target="../slideLayouts/slideLayout43.xml"/><Relationship Id="rId3" Type="http://schemas.openxmlformats.org/officeDocument/2006/relationships/slideLayout" Target="../slideLayouts/slideLayout38.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38" Type="http://schemas.openxmlformats.org/officeDocument/2006/relationships/tags" Target="../tags/tag16.xml"/><Relationship Id="rId46" Type="http://schemas.openxmlformats.org/officeDocument/2006/relationships/tags" Target="../tags/tag24.xml"/><Relationship Id="rId20" Type="http://schemas.openxmlformats.org/officeDocument/2006/relationships/slideLayout" Target="../slideLayouts/slideLayout55.xml"/><Relationship Id="rId41" Type="http://schemas.openxmlformats.org/officeDocument/2006/relationships/tags" Target="../tags/tag19.xml"/><Relationship Id="rId1" Type="http://schemas.openxmlformats.org/officeDocument/2006/relationships/slideLayout" Target="../slideLayouts/slideLayout36.xml"/><Relationship Id="rId6"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4" name="Date_GeneralDate"/>
          <p:cNvSpPr>
            <a:spLocks noGrp="1"/>
          </p:cNvSpPr>
          <p:nvPr>
            <p:ph type="dt" sz="half" idx="2"/>
          </p:nvPr>
        </p:nvSpPr>
        <p:spPr>
          <a:xfrm>
            <a:off x="8659422" y="310327"/>
            <a:ext cx="2401755"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3"/>
          </p:nvPr>
        </p:nvSpPr>
        <p:spPr>
          <a:xfrm>
            <a:off x="4424000" y="310327"/>
            <a:ext cx="4097593"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da-DK" smtClean="0"/>
              <a:pPr/>
              <a:t>‹nr.›</a:t>
            </a:fld>
            <a:endParaRPr lang="da-DK"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da-DK"/>
              <a:t>Klik for at redigere titeltypografien i masteren</a:t>
            </a:r>
            <a:endParaRPr lang="da-DK" dirty="0"/>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7"/>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38"/>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39"/>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40"/>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41"/>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42"/>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43"/>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44"/>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45"/>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46"/>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47"/>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48"/>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49"/>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44296498"/>
      </p:ext>
    </p:extLst>
  </p:cSld>
  <p:clrMap bg1="lt1" tx1="dk1" bg2="lt2" tx2="dk2" accent1="accent1" accent2="accent2" accent3="accent3" accent4="accent4" accent5="accent5" accent6="accent6" hlink="hlink" folHlink="folHlink"/>
  <p:sldLayoutIdLst>
    <p:sldLayoutId id="2147483752" r:id="rId1"/>
    <p:sldLayoutId id="2147483776" r:id="rId2"/>
    <p:sldLayoutId id="2147483785" r:id="rId3"/>
    <p:sldLayoutId id="2147483813" r:id="rId4"/>
    <p:sldLayoutId id="2147483777" r:id="rId5"/>
    <p:sldLayoutId id="2147483812" r:id="rId6"/>
    <p:sldLayoutId id="2147483778" r:id="rId7"/>
    <p:sldLayoutId id="2147483811" r:id="rId8"/>
    <p:sldLayoutId id="2147483786" r:id="rId9"/>
    <p:sldLayoutId id="2147483787" r:id="rId10"/>
    <p:sldLayoutId id="2147483788" r:id="rId11"/>
    <p:sldLayoutId id="2147483784" r:id="rId12"/>
    <p:sldLayoutId id="2147483780" r:id="rId13"/>
    <p:sldLayoutId id="2147483783" r:id="rId14"/>
    <p:sldLayoutId id="2147483756" r:id="rId15"/>
    <p:sldLayoutId id="2147483781" r:id="rId16"/>
    <p:sldLayoutId id="2147483779" r:id="rId17"/>
    <p:sldLayoutId id="2147483790" r:id="rId18"/>
    <p:sldLayoutId id="2147483791" r:id="rId19"/>
    <p:sldLayoutId id="2147483792" r:id="rId20"/>
    <p:sldLayoutId id="2147483793" r:id="rId21"/>
    <p:sldLayoutId id="2147483764" r:id="rId22"/>
    <p:sldLayoutId id="2147483794" r:id="rId23"/>
    <p:sldLayoutId id="2147483797" r:id="rId24"/>
    <p:sldLayoutId id="2147483796" r:id="rId25"/>
    <p:sldLayoutId id="2147483795" r:id="rId26"/>
    <p:sldLayoutId id="2147483798" r:id="rId27"/>
    <p:sldLayoutId id="2147483767" r:id="rId28"/>
    <p:sldLayoutId id="2147483768" r:id="rId29"/>
    <p:sldLayoutId id="2147483805" r:id="rId30"/>
    <p:sldLayoutId id="2147483806" r:id="rId31"/>
    <p:sldLayoutId id="2147483807" r:id="rId32"/>
    <p:sldLayoutId id="2147483808" r:id="rId33"/>
    <p:sldLayoutId id="2147483809" r:id="rId34"/>
    <p:sldLayoutId id="2147483810" r:id="rId35"/>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en-GB" noProof="0" dirty="0"/>
              <a:t>Level 1</a:t>
            </a:r>
          </a:p>
          <a:p>
            <a:pPr lvl="1"/>
            <a:r>
              <a:rPr lang="en-GB" noProof="0" dirty="0"/>
              <a:t>Level 2</a:t>
            </a:r>
          </a:p>
          <a:p>
            <a:pPr lvl="2"/>
            <a:r>
              <a:rPr lang="en-GB" noProof="0" dirty="0"/>
              <a:t>Level 3</a:t>
            </a:r>
          </a:p>
          <a:p>
            <a:pPr lvl="3"/>
            <a:r>
              <a:rPr lang="en-GB" noProof="0" dirty="0"/>
              <a:t>Level 4, Header</a:t>
            </a:r>
          </a:p>
          <a:p>
            <a:pPr lvl="4"/>
            <a:r>
              <a:rPr lang="en-GB" noProof="0" dirty="0"/>
              <a:t>Level 5, Body</a:t>
            </a:r>
          </a:p>
          <a:p>
            <a:pPr lvl="5"/>
            <a:r>
              <a:rPr lang="en-GB" noProof="0" dirty="0"/>
              <a:t>Level 6 Report bullet</a:t>
            </a:r>
          </a:p>
          <a:p>
            <a:pPr lvl="6"/>
            <a:r>
              <a:rPr lang="en-GB" noProof="0" dirty="0"/>
              <a:t>Level 7, Report Header</a:t>
            </a:r>
          </a:p>
          <a:p>
            <a:pPr lvl="7"/>
            <a:r>
              <a:rPr lang="en-GB" noProof="0" dirty="0"/>
              <a:t>Level 8, Report Body</a:t>
            </a:r>
          </a:p>
          <a:p>
            <a:pPr lvl="8"/>
            <a:r>
              <a:rPr lang="en-GB" noProof="0" dirty="0"/>
              <a:t>Infographic</a:t>
            </a:r>
          </a:p>
        </p:txBody>
      </p:sp>
      <p:sp>
        <p:nvSpPr>
          <p:cNvPr id="4" name="Date_GeneralDate"/>
          <p:cNvSpPr>
            <a:spLocks noGrp="1"/>
          </p:cNvSpPr>
          <p:nvPr>
            <p:ph type="dt" sz="half" idx="2"/>
          </p:nvPr>
        </p:nvSpPr>
        <p:spPr>
          <a:xfrm>
            <a:off x="8659422" y="310327"/>
            <a:ext cx="2401755"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endParaRPr lang="en-GB" dirty="0"/>
          </a:p>
        </p:txBody>
      </p:sp>
      <p:sp>
        <p:nvSpPr>
          <p:cNvPr id="5" name="SD_FLD_PresentationTitle"/>
          <p:cNvSpPr>
            <a:spLocks noGrp="1"/>
          </p:cNvSpPr>
          <p:nvPr>
            <p:ph type="ftr" sz="quarter" idx="3"/>
          </p:nvPr>
        </p:nvSpPr>
        <p:spPr>
          <a:xfrm>
            <a:off x="4424000" y="310327"/>
            <a:ext cx="4097593"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r>
              <a:rPr lang="en-GB"/>
              <a:t>Sidehoved</a:t>
            </a:r>
            <a:endParaRPr lang="en-GB" dirty="0"/>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en-GB" smtClean="0"/>
              <a:pPr/>
              <a:t>‹nr.›</a:t>
            </a:fld>
            <a:endParaRPr lang="en-GB"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en-US" dirty="0"/>
              <a:t>Click to edit Master title style</a:t>
            </a:r>
            <a:endParaRPr lang="en-GB" dirty="0"/>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en-GB" dirty="0">
                <a:solidFill>
                  <a:schemeClr val="tx1"/>
                </a:solidFill>
                <a:latin typeface="KBH Tekst" panose="00000500000000000000" pitchFamily="2" charset="0"/>
              </a:rPr>
              <a:t>City of Copenhagen</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7"/>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38"/>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39"/>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40"/>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41"/>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42"/>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43"/>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44"/>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45"/>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46"/>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47"/>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48"/>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49"/>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847610736"/>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 id="2147483843" r:id="rId29"/>
    <p:sldLayoutId id="2147483844" r:id="rId30"/>
    <p:sldLayoutId id="2147483845" r:id="rId31"/>
    <p:sldLayoutId id="2147483846" r:id="rId32"/>
    <p:sldLayoutId id="2147483847" r:id="rId33"/>
    <p:sldLayoutId id="2147483848" r:id="rId34"/>
    <p:sldLayoutId id="2147483849" r:id="rId35"/>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video.kk.dk/video/94116453/hvad-er-sikkerhedsklima-og-kultur"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2D2C85F-D8A9-4C60-8B35-2EECAB28270F}"/>
              </a:ext>
            </a:extLst>
          </p:cNvPr>
          <p:cNvSpPr>
            <a:spLocks noGrp="1"/>
          </p:cNvSpPr>
          <p:nvPr>
            <p:ph type="ctrTitle"/>
          </p:nvPr>
        </p:nvSpPr>
        <p:spPr>
          <a:xfrm>
            <a:off x="543340" y="1981198"/>
            <a:ext cx="10919504" cy="1660765"/>
          </a:xfrm>
        </p:spPr>
        <p:txBody>
          <a:bodyPr>
            <a:normAutofit/>
          </a:bodyPr>
          <a:lstStyle/>
          <a:p>
            <a:r>
              <a:rPr lang="da-DK" sz="9600" dirty="0">
                <a:solidFill>
                  <a:schemeClr val="bg2">
                    <a:lumMod val="75000"/>
                  </a:schemeClr>
                </a:solidFill>
              </a:rPr>
              <a:t>Sikkerhedskultur</a:t>
            </a:r>
          </a:p>
        </p:txBody>
      </p:sp>
      <p:sp>
        <p:nvSpPr>
          <p:cNvPr id="17" name="Subtitle 16">
            <a:extLst>
              <a:ext uri="{FF2B5EF4-FFF2-40B4-BE49-F238E27FC236}">
                <a16:creationId xmlns:a16="http://schemas.microsoft.com/office/drawing/2014/main" id="{3F38AC75-96C7-472C-BFF8-F3496F9CE56E}"/>
              </a:ext>
            </a:extLst>
          </p:cNvPr>
          <p:cNvSpPr>
            <a:spLocks noGrp="1"/>
          </p:cNvSpPr>
          <p:nvPr>
            <p:ph type="subTitle" idx="1"/>
          </p:nvPr>
        </p:nvSpPr>
        <p:spPr>
          <a:xfrm>
            <a:off x="543340" y="3532860"/>
            <a:ext cx="7978250" cy="810331"/>
          </a:xfrm>
        </p:spPr>
        <p:txBody>
          <a:bodyPr>
            <a:normAutofit fontScale="92500"/>
          </a:bodyPr>
          <a:lstStyle/>
          <a:p>
            <a:r>
              <a:rPr lang="da-DK" sz="3600" dirty="0"/>
              <a:t>Et spørgsmål om trivsel og sundhed </a:t>
            </a:r>
          </a:p>
        </p:txBody>
      </p:sp>
      <p:sp>
        <p:nvSpPr>
          <p:cNvPr id="18" name="Text Placeholder 17">
            <a:extLst>
              <a:ext uri="{FF2B5EF4-FFF2-40B4-BE49-F238E27FC236}">
                <a16:creationId xmlns:a16="http://schemas.microsoft.com/office/drawing/2014/main" id="{B2389FCD-7EDD-4326-B5E1-DCCBB96171CB}"/>
              </a:ext>
            </a:extLst>
          </p:cNvPr>
          <p:cNvSpPr>
            <a:spLocks noGrp="1"/>
          </p:cNvSpPr>
          <p:nvPr>
            <p:ph type="body" sz="quarter" idx="17"/>
          </p:nvPr>
        </p:nvSpPr>
        <p:spPr/>
        <p:txBody>
          <a:bodyPr/>
          <a:lstStyle/>
          <a:p>
            <a:endParaRPr lang="da-DK" dirty="0"/>
          </a:p>
        </p:txBody>
      </p:sp>
      <p:sp>
        <p:nvSpPr>
          <p:cNvPr id="19" name="Text Placeholder 18">
            <a:extLst>
              <a:ext uri="{FF2B5EF4-FFF2-40B4-BE49-F238E27FC236}">
                <a16:creationId xmlns:a16="http://schemas.microsoft.com/office/drawing/2014/main" id="{199C7BE3-381B-40F9-B851-21EBCECEBB2C}"/>
              </a:ext>
            </a:extLst>
          </p:cNvPr>
          <p:cNvSpPr>
            <a:spLocks noGrp="1"/>
          </p:cNvSpPr>
          <p:nvPr>
            <p:ph type="body" sz="quarter" idx="18"/>
          </p:nvPr>
        </p:nvSpPr>
        <p:spPr/>
        <p:txBody>
          <a:bodyPr/>
          <a:lstStyle/>
          <a:p>
            <a:endParaRPr lang="da-DK" dirty="0"/>
          </a:p>
        </p:txBody>
      </p:sp>
      <p:sp>
        <p:nvSpPr>
          <p:cNvPr id="20" name="Text Placeholder 19">
            <a:extLst>
              <a:ext uri="{FF2B5EF4-FFF2-40B4-BE49-F238E27FC236}">
                <a16:creationId xmlns:a16="http://schemas.microsoft.com/office/drawing/2014/main" id="{DEA4C2DD-6C94-4BC0-9DD1-7795260DEB94}"/>
              </a:ext>
            </a:extLst>
          </p:cNvPr>
          <p:cNvSpPr>
            <a:spLocks noGrp="1"/>
          </p:cNvSpPr>
          <p:nvPr>
            <p:ph type="body" sz="quarter" idx="19"/>
          </p:nvPr>
        </p:nvSpPr>
        <p:spPr/>
        <p:txBody>
          <a:bodyPr/>
          <a:lstStyle/>
          <a:p>
            <a:endParaRPr lang="da-DK" dirty="0"/>
          </a:p>
        </p:txBody>
      </p:sp>
      <p:sp>
        <p:nvSpPr>
          <p:cNvPr id="52" name="Footer Placeholder 51">
            <a:extLst>
              <a:ext uri="{FF2B5EF4-FFF2-40B4-BE49-F238E27FC236}">
                <a16:creationId xmlns:a16="http://schemas.microsoft.com/office/drawing/2014/main" id="{49B96452-5571-4446-BBD5-A0DA07874D2D}"/>
              </a:ext>
            </a:extLst>
          </p:cNvPr>
          <p:cNvSpPr>
            <a:spLocks noGrp="1"/>
          </p:cNvSpPr>
          <p:nvPr>
            <p:ph type="ftr" sz="quarter" idx="11"/>
          </p:nvPr>
        </p:nvSpPr>
        <p:spPr/>
        <p:txBody>
          <a:bodyPr/>
          <a:lstStyle/>
          <a:p>
            <a:r>
              <a:rPr lang="da-DK" dirty="0"/>
              <a:t>Sidehoved</a:t>
            </a:r>
          </a:p>
        </p:txBody>
      </p:sp>
      <p:sp>
        <p:nvSpPr>
          <p:cNvPr id="53" name="Slide Number Placeholder 52">
            <a:extLst>
              <a:ext uri="{FF2B5EF4-FFF2-40B4-BE49-F238E27FC236}">
                <a16:creationId xmlns:a16="http://schemas.microsoft.com/office/drawing/2014/main" id="{43375B1A-194E-403E-99F4-6C83A3A0C084}"/>
              </a:ext>
            </a:extLst>
          </p:cNvPr>
          <p:cNvSpPr>
            <a:spLocks noGrp="1"/>
          </p:cNvSpPr>
          <p:nvPr>
            <p:ph type="sldNum" sz="quarter" idx="12"/>
          </p:nvPr>
        </p:nvSpPr>
        <p:spPr/>
        <p:txBody>
          <a:bodyPr/>
          <a:lstStyle/>
          <a:p>
            <a:fld id="{24C8C45C-947F-4981-8B3F-4F32E973C901}" type="slidenum">
              <a:rPr lang="da-DK" smtClean="0"/>
              <a:pPr/>
              <a:t>1</a:t>
            </a:fld>
            <a:endParaRPr lang="da-DK" dirty="0"/>
          </a:p>
        </p:txBody>
      </p:sp>
      <p:sp>
        <p:nvSpPr>
          <p:cNvPr id="2" name="Subtitle 16" descr="SIKKER – styrket fokus på arbejdsulykker i Københavns Kommune&#10;">
            <a:extLst>
              <a:ext uri="{FF2B5EF4-FFF2-40B4-BE49-F238E27FC236}">
                <a16:creationId xmlns:a16="http://schemas.microsoft.com/office/drawing/2014/main" id="{C682D61A-5797-A7D6-B0F4-609E7F953025}"/>
              </a:ext>
              <a:ext uri="{C183D7F6-B498-43B3-948B-1728B52AA6E4}">
                <adec:decorative xmlns:adec="http://schemas.microsoft.com/office/drawing/2017/decorative" val="0"/>
              </a:ext>
            </a:extLst>
          </p:cNvPr>
          <p:cNvSpPr txBox="1">
            <a:spLocks/>
          </p:cNvSpPr>
          <p:nvPr/>
        </p:nvSpPr>
        <p:spPr>
          <a:xfrm>
            <a:off x="616226" y="6047670"/>
            <a:ext cx="7978250" cy="392888"/>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sz="2500" b="1" kern="1200">
                <a:solidFill>
                  <a:srgbClr val="000C2E"/>
                </a:solidFill>
                <a:latin typeface="KBH" panose="00000500000000000000" pitchFamily="2" charset="0"/>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2000" b="1" kern="1200">
                <a:solidFill>
                  <a:srgbClr val="000C2E"/>
                </a:solidFill>
                <a:latin typeface="KBH Tekst" panose="00000500000000000000" pitchFamily="2" charset="0"/>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Char char="​"/>
              <a:defRPr sz="2000" b="1" kern="1200">
                <a:solidFill>
                  <a:srgbClr val="000C2E"/>
                </a:solidFill>
                <a:latin typeface="KBH Tekst" panose="00000500000000000000" pitchFamily="2" charset="0"/>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1" kern="1200">
                <a:solidFill>
                  <a:srgbClr val="000C2E"/>
                </a:solidFill>
                <a:latin typeface="KBH Tekst" panose="00000500000000000000" pitchFamily="2" charset="0"/>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b="1" kern="1200">
                <a:solidFill>
                  <a:srgbClr val="000C2E"/>
                </a:solidFill>
                <a:latin typeface="KBH Tekst" panose="00000500000000000000" pitchFamily="2" charset="0"/>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2000" b="1" kern="1200">
                <a:solidFill>
                  <a:srgbClr val="000C2E"/>
                </a:solidFill>
                <a:latin typeface="KBH Tekst" panose="00000500000000000000" pitchFamily="2" charset="0"/>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2000" b="1" kern="1200" baseline="0">
                <a:solidFill>
                  <a:srgbClr val="000C2E"/>
                </a:solidFill>
                <a:latin typeface="KBH Tekst" panose="00000500000000000000" pitchFamily="2" charset="0"/>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2000" b="1" kern="1200">
                <a:solidFill>
                  <a:srgbClr val="000C2E"/>
                </a:solidFill>
                <a:latin typeface="KBH Tekst" panose="00000500000000000000" pitchFamily="2" charset="0"/>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2000" b="1" kern="1200" baseline="0">
                <a:solidFill>
                  <a:srgbClr val="000C2E"/>
                </a:solidFill>
                <a:latin typeface="KBH Tekst" panose="00000500000000000000" pitchFamily="2" charset="0"/>
                <a:ea typeface="+mn-ea"/>
                <a:cs typeface="+mn-cs"/>
              </a:defRPr>
            </a:lvl9pPr>
          </a:lstStyle>
          <a:p>
            <a:r>
              <a:rPr lang="da-DK" sz="1800" dirty="0"/>
              <a:t>SIKKER – styrket fokus på arbejdsulykker i Københavns Kommune</a:t>
            </a:r>
          </a:p>
        </p:txBody>
      </p:sp>
    </p:spTree>
    <p:extLst>
      <p:ext uri="{BB962C8B-B14F-4D97-AF65-F5344CB8AC3E}">
        <p14:creationId xmlns:p14="http://schemas.microsoft.com/office/powerpoint/2010/main" val="325924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1A8145-4D1A-D880-7516-199A7CC99E46}"/>
              </a:ext>
            </a:extLst>
          </p:cNvPr>
          <p:cNvSpPr>
            <a:spLocks noGrp="1"/>
          </p:cNvSpPr>
          <p:nvPr>
            <p:ph type="title"/>
          </p:nvPr>
        </p:nvSpPr>
        <p:spPr/>
        <p:txBody>
          <a:bodyPr/>
          <a:lstStyle/>
          <a:p>
            <a:r>
              <a:rPr lang="da-DK" dirty="0"/>
              <a:t>Hvad kan ledelsen gøre?</a:t>
            </a:r>
          </a:p>
        </p:txBody>
      </p:sp>
      <p:sp>
        <p:nvSpPr>
          <p:cNvPr id="3" name="Pladsholder til indhold 2">
            <a:extLst>
              <a:ext uri="{FF2B5EF4-FFF2-40B4-BE49-F238E27FC236}">
                <a16:creationId xmlns:a16="http://schemas.microsoft.com/office/drawing/2014/main" id="{97402E22-F71A-1E71-630C-243797C7C975}"/>
              </a:ext>
            </a:extLst>
          </p:cNvPr>
          <p:cNvSpPr>
            <a:spLocks noGrp="1"/>
          </p:cNvSpPr>
          <p:nvPr>
            <p:ph idx="1"/>
          </p:nvPr>
        </p:nvSpPr>
        <p:spPr>
          <a:xfrm>
            <a:off x="719998" y="2192137"/>
            <a:ext cx="10752002" cy="4248419"/>
          </a:xfrm>
        </p:spPr>
        <p:txBody>
          <a:bodyPr/>
          <a:lstStyle/>
          <a:p>
            <a:pPr marL="0" indent="0" algn="l">
              <a:buNone/>
            </a:pPr>
            <a:r>
              <a:rPr lang="da-DK" sz="1600" b="1" i="0" dirty="0">
                <a:solidFill>
                  <a:schemeClr val="tx1"/>
                </a:solidFill>
                <a:effectLst/>
              </a:rPr>
              <a:t>Tydelig kommunikation</a:t>
            </a:r>
            <a:endParaRPr lang="da-DK" sz="1600" dirty="0">
              <a:solidFill>
                <a:schemeClr val="tx1"/>
              </a:solidFill>
            </a:endParaRPr>
          </a:p>
          <a:p>
            <a:pPr marL="0" indent="0" algn="l">
              <a:buNone/>
            </a:pPr>
            <a:r>
              <a:rPr lang="da-DK" sz="1600" b="0" i="0" dirty="0">
                <a:solidFill>
                  <a:schemeClr val="tx1"/>
                </a:solidFill>
                <a:effectLst/>
              </a:rPr>
              <a:t>Vigtigt at kommunikere tydelige forventninger til sikkerhedsproceduren og synliggøre vigtigheden af sikkerhed som en kerneværdi i organisationen</a:t>
            </a:r>
          </a:p>
          <a:p>
            <a:pPr marL="0" indent="0" algn="l">
              <a:buNone/>
            </a:pPr>
            <a:endParaRPr lang="da-DK" sz="1600" b="1" i="0" dirty="0">
              <a:solidFill>
                <a:schemeClr val="tx1"/>
              </a:solidFill>
              <a:effectLst/>
            </a:endParaRPr>
          </a:p>
          <a:p>
            <a:pPr marL="0" indent="0" algn="l">
              <a:buNone/>
            </a:pPr>
            <a:r>
              <a:rPr lang="da-DK" sz="1600" b="1" i="0" dirty="0">
                <a:solidFill>
                  <a:schemeClr val="tx1"/>
                </a:solidFill>
                <a:effectLst/>
              </a:rPr>
              <a:t>Oplæring og instruktion</a:t>
            </a:r>
            <a:endParaRPr lang="da-DK" sz="1600" dirty="0">
              <a:solidFill>
                <a:schemeClr val="tx1"/>
              </a:solidFill>
            </a:endParaRPr>
          </a:p>
          <a:p>
            <a:pPr marL="0" indent="0" algn="l">
              <a:buNone/>
            </a:pPr>
            <a:r>
              <a:rPr lang="da-DK" sz="1600" b="0" i="0" dirty="0">
                <a:solidFill>
                  <a:schemeClr val="tx1"/>
                </a:solidFill>
                <a:effectLst/>
              </a:rPr>
              <a:t>Sørg for, at der er tilstrækkelige kompetencer, uddannelse og viden om sikkerhedsproceduren</a:t>
            </a:r>
          </a:p>
          <a:p>
            <a:pPr marL="0" indent="0" algn="l">
              <a:buNone/>
            </a:pPr>
            <a:endParaRPr lang="da-DK" sz="1600" dirty="0">
              <a:solidFill>
                <a:schemeClr val="tx1"/>
              </a:solidFill>
            </a:endParaRPr>
          </a:p>
          <a:p>
            <a:pPr marL="0" indent="0" algn="l">
              <a:buNone/>
            </a:pPr>
            <a:r>
              <a:rPr lang="da-DK" sz="1600" b="1" i="0" dirty="0">
                <a:solidFill>
                  <a:schemeClr val="tx1"/>
                </a:solidFill>
                <a:effectLst/>
              </a:rPr>
              <a:t>Vær en rollemodel</a:t>
            </a:r>
            <a:endParaRPr lang="da-DK" sz="1600" dirty="0">
              <a:solidFill>
                <a:schemeClr val="tx1"/>
              </a:solidFill>
            </a:endParaRPr>
          </a:p>
          <a:p>
            <a:pPr marL="0" indent="0" algn="l">
              <a:buNone/>
            </a:pPr>
            <a:r>
              <a:rPr lang="da-DK" sz="1600" b="0" i="0" dirty="0">
                <a:solidFill>
                  <a:schemeClr val="tx1"/>
                </a:solidFill>
                <a:effectLst/>
              </a:rPr>
              <a:t>Vigtigt at ledelsen er en rollemodel for sikker adfærd og overholde de samme standarder, de forventer af medarbejderne</a:t>
            </a:r>
          </a:p>
          <a:p>
            <a:pPr marL="0" indent="0" algn="l">
              <a:buNone/>
            </a:pPr>
            <a:endParaRPr lang="da-DK" sz="1600" b="0" i="0" dirty="0">
              <a:solidFill>
                <a:schemeClr val="tx1"/>
              </a:solidFill>
              <a:effectLst/>
            </a:endParaRPr>
          </a:p>
          <a:p>
            <a:pPr marL="0" indent="0" algn="l">
              <a:buNone/>
            </a:pPr>
            <a:r>
              <a:rPr lang="da-DK" sz="1600" b="1" i="0" dirty="0">
                <a:solidFill>
                  <a:schemeClr val="tx1"/>
                </a:solidFill>
                <a:effectLst/>
              </a:rPr>
              <a:t>Involvering og dialog</a:t>
            </a:r>
            <a:endParaRPr lang="da-DK" sz="1600" b="0" i="0" dirty="0">
              <a:solidFill>
                <a:schemeClr val="tx1"/>
              </a:solidFill>
              <a:effectLst/>
            </a:endParaRPr>
          </a:p>
          <a:p>
            <a:pPr marL="0" indent="0" algn="l">
              <a:buNone/>
            </a:pPr>
            <a:r>
              <a:rPr lang="da-DK" sz="1600" b="0" i="0" dirty="0">
                <a:solidFill>
                  <a:schemeClr val="tx1"/>
                </a:solidFill>
                <a:effectLst/>
              </a:rPr>
              <a:t>Skab en åben dialog om sikkerhedsspørgsmål og opfordre medarbejderne til at rapportere potentielle risici</a:t>
            </a:r>
            <a:endParaRPr lang="da-DK" sz="1600" b="0" i="0" dirty="0">
              <a:solidFill>
                <a:schemeClr val="tx1"/>
              </a:solidFill>
              <a:effectLst/>
              <a:latin typeface="KBH Tekst" panose="00000500000000000000" pitchFamily="2" charset="0"/>
            </a:endParaRPr>
          </a:p>
          <a:p>
            <a:endParaRPr lang="da-DK" dirty="0">
              <a:solidFill>
                <a:schemeClr val="tx1"/>
              </a:solidFill>
              <a:latin typeface="KBH Tekst" panose="00000500000000000000" pitchFamily="2" charset="0"/>
            </a:endParaRPr>
          </a:p>
        </p:txBody>
      </p:sp>
      <p:sp>
        <p:nvSpPr>
          <p:cNvPr id="4" name="Pladsholder til sidefod 3">
            <a:extLst>
              <a:ext uri="{FF2B5EF4-FFF2-40B4-BE49-F238E27FC236}">
                <a16:creationId xmlns:a16="http://schemas.microsoft.com/office/drawing/2014/main" id="{1E01B842-D7F1-05C7-4BD9-548FE4BD361B}"/>
              </a:ext>
            </a:extLst>
          </p:cNvPr>
          <p:cNvSpPr>
            <a:spLocks noGrp="1"/>
          </p:cNvSpPr>
          <p:nvPr>
            <p:ph type="ftr" sz="quarter" idx="11"/>
          </p:nvPr>
        </p:nvSpPr>
        <p:spPr/>
        <p:txBody>
          <a:bodyPr/>
          <a:lstStyle/>
          <a:p>
            <a:r>
              <a:rPr lang="da-DK" noProof="0"/>
              <a:t>Sidehoved</a:t>
            </a:r>
            <a:endParaRPr lang="da-DK" noProof="0" dirty="0"/>
          </a:p>
        </p:txBody>
      </p:sp>
      <p:sp>
        <p:nvSpPr>
          <p:cNvPr id="5" name="Pladsholder til slidenummer 4">
            <a:extLst>
              <a:ext uri="{FF2B5EF4-FFF2-40B4-BE49-F238E27FC236}">
                <a16:creationId xmlns:a16="http://schemas.microsoft.com/office/drawing/2014/main" id="{690F7DCA-5547-B505-6CB6-4129D3557B56}"/>
              </a:ext>
            </a:extLst>
          </p:cNvPr>
          <p:cNvSpPr>
            <a:spLocks noGrp="1"/>
          </p:cNvSpPr>
          <p:nvPr>
            <p:ph type="sldNum" sz="quarter" idx="12"/>
          </p:nvPr>
        </p:nvSpPr>
        <p:spPr/>
        <p:txBody>
          <a:bodyPr/>
          <a:lstStyle/>
          <a:p>
            <a:fld id="{859873C9-BF5D-4A9A-BB31-45BBB7BABAF7}" type="slidenum">
              <a:rPr lang="da-DK" noProof="0" smtClean="0"/>
              <a:t>10</a:t>
            </a:fld>
            <a:endParaRPr lang="da-DK" noProof="0" dirty="0"/>
          </a:p>
        </p:txBody>
      </p:sp>
    </p:spTree>
    <p:extLst>
      <p:ext uri="{BB962C8B-B14F-4D97-AF65-F5344CB8AC3E}">
        <p14:creationId xmlns:p14="http://schemas.microsoft.com/office/powerpoint/2010/main" val="1587658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A97645-EA16-EC62-4BC8-6E4617958948}"/>
              </a:ext>
            </a:extLst>
          </p:cNvPr>
          <p:cNvSpPr>
            <a:spLocks noGrp="1"/>
          </p:cNvSpPr>
          <p:nvPr>
            <p:ph type="title"/>
          </p:nvPr>
        </p:nvSpPr>
        <p:spPr/>
        <p:txBody>
          <a:bodyPr/>
          <a:lstStyle/>
          <a:p>
            <a:r>
              <a:rPr lang="da-DK" dirty="0"/>
              <a:t>Bevægelser og adfærd</a:t>
            </a:r>
          </a:p>
        </p:txBody>
      </p:sp>
      <p:sp>
        <p:nvSpPr>
          <p:cNvPr id="4" name="Pladsholder til sidefod 3">
            <a:extLst>
              <a:ext uri="{FF2B5EF4-FFF2-40B4-BE49-F238E27FC236}">
                <a16:creationId xmlns:a16="http://schemas.microsoft.com/office/drawing/2014/main" id="{2DBE9336-D388-D1CA-A9B0-E4B33255A36E}"/>
              </a:ext>
            </a:extLst>
          </p:cNvPr>
          <p:cNvSpPr>
            <a:spLocks noGrp="1"/>
          </p:cNvSpPr>
          <p:nvPr>
            <p:ph type="ftr" sz="quarter" idx="11"/>
          </p:nvPr>
        </p:nvSpPr>
        <p:spPr/>
        <p:txBody>
          <a:bodyPr/>
          <a:lstStyle/>
          <a:p>
            <a:r>
              <a:rPr lang="da-DK" noProof="0"/>
              <a:t>Sidehoved</a:t>
            </a:r>
            <a:endParaRPr lang="da-DK" noProof="0" dirty="0"/>
          </a:p>
        </p:txBody>
      </p:sp>
      <p:sp>
        <p:nvSpPr>
          <p:cNvPr id="5" name="Pladsholder til slidenummer 4">
            <a:extLst>
              <a:ext uri="{FF2B5EF4-FFF2-40B4-BE49-F238E27FC236}">
                <a16:creationId xmlns:a16="http://schemas.microsoft.com/office/drawing/2014/main" id="{F6C80A6B-4E01-1F10-78A0-475B2F3E6A56}"/>
              </a:ext>
            </a:extLst>
          </p:cNvPr>
          <p:cNvSpPr>
            <a:spLocks noGrp="1"/>
          </p:cNvSpPr>
          <p:nvPr>
            <p:ph type="sldNum" sz="quarter" idx="12"/>
          </p:nvPr>
        </p:nvSpPr>
        <p:spPr/>
        <p:txBody>
          <a:bodyPr/>
          <a:lstStyle/>
          <a:p>
            <a:fld id="{859873C9-BF5D-4A9A-BB31-45BBB7BABAF7}" type="slidenum">
              <a:rPr lang="da-DK" noProof="0" smtClean="0"/>
              <a:t>11</a:t>
            </a:fld>
            <a:endParaRPr lang="da-DK" noProof="0" dirty="0"/>
          </a:p>
        </p:txBody>
      </p:sp>
      <p:sp>
        <p:nvSpPr>
          <p:cNvPr id="6" name="Tekstfelt 5" descr="Et fælles ansvar:&#10;Hvordan påtaler og taler vi om hinandens sikkerhedsadfærd på en god måde?&#10;&#10;Hvilken (sikkerheds)adfærd ønsker vi mere eller mindre af?&#10;">
            <a:extLst>
              <a:ext uri="{FF2B5EF4-FFF2-40B4-BE49-F238E27FC236}">
                <a16:creationId xmlns:a16="http://schemas.microsoft.com/office/drawing/2014/main" id="{2A9BB9AD-70A2-EDAE-ACFC-DA02A42CAE6C}"/>
              </a:ext>
              <a:ext uri="{C183D7F6-B498-43B3-948B-1728B52AA6E4}">
                <adec:decorative xmlns:adec="http://schemas.microsoft.com/office/drawing/2017/decorative" val="0"/>
              </a:ext>
            </a:extLst>
          </p:cNvPr>
          <p:cNvSpPr txBox="1"/>
          <p:nvPr/>
        </p:nvSpPr>
        <p:spPr>
          <a:xfrm>
            <a:off x="6472795" y="2385391"/>
            <a:ext cx="4818057" cy="2941983"/>
          </a:xfrm>
          <a:prstGeom prst="rect">
            <a:avLst/>
          </a:prstGeom>
        </p:spPr>
        <p:txBody>
          <a:bodyPr vert="horz" lIns="0" tIns="0" rIns="0" bIns="0" rtlCol="0">
            <a:normAutofit/>
          </a:bodyPr>
          <a:lstStyle/>
          <a:p>
            <a:pPr>
              <a:spcAft>
                <a:spcPts val="600"/>
              </a:spcAft>
            </a:pPr>
            <a:r>
              <a:rPr lang="da-DK" sz="1600" b="1" dirty="0">
                <a:solidFill>
                  <a:srgbClr val="000C2E"/>
                </a:solidFill>
              </a:rPr>
              <a:t>Et fælles ansvar:</a:t>
            </a:r>
            <a:endParaRPr lang="da-DK" sz="1600" dirty="0">
              <a:solidFill>
                <a:srgbClr val="000C2E"/>
              </a:solidFill>
            </a:endParaRPr>
          </a:p>
          <a:p>
            <a:pPr marL="180000" indent="-180000">
              <a:spcAft>
                <a:spcPts val="600"/>
              </a:spcAft>
              <a:buFont typeface="Arial" panose="020B0604020202020204" pitchFamily="34" charset="0"/>
              <a:buChar char="•"/>
            </a:pPr>
            <a:r>
              <a:rPr lang="da-DK" sz="1600" kern="1200" dirty="0">
                <a:solidFill>
                  <a:srgbClr val="000C2E"/>
                </a:solidFill>
              </a:rPr>
              <a:t>Hvordan påtaler og taler vi om hinandens sikkerhedsadfærd på en god måde?</a:t>
            </a:r>
          </a:p>
          <a:p>
            <a:pPr marL="637200" lvl="1" indent="-180000">
              <a:spcAft>
                <a:spcPts val="600"/>
              </a:spcAft>
              <a:buFont typeface="Arial" panose="020B0604020202020204" pitchFamily="34" charset="0"/>
              <a:buChar char="•"/>
            </a:pPr>
            <a:endParaRPr lang="da-DK" sz="1600" kern="1200" dirty="0">
              <a:solidFill>
                <a:srgbClr val="000C2E"/>
              </a:solidFill>
            </a:endParaRPr>
          </a:p>
          <a:p>
            <a:pPr marL="180000" indent="-180000">
              <a:spcAft>
                <a:spcPts val="600"/>
              </a:spcAft>
              <a:buFont typeface="Arial" panose="020B0604020202020204" pitchFamily="34" charset="0"/>
              <a:buChar char="•"/>
            </a:pPr>
            <a:r>
              <a:rPr lang="da-DK" sz="1600" kern="1200" dirty="0">
                <a:solidFill>
                  <a:srgbClr val="000C2E"/>
                </a:solidFill>
              </a:rPr>
              <a:t>Hvilken (sikkerheds)adfærd ønsker vi mere eller mindre af?</a:t>
            </a:r>
          </a:p>
          <a:p>
            <a:pPr>
              <a:spcAft>
                <a:spcPts val="600"/>
              </a:spcAft>
            </a:pPr>
            <a:endParaRPr lang="en-US" sz="1600" kern="1200" dirty="0">
              <a:solidFill>
                <a:srgbClr val="000C2E"/>
              </a:solidFill>
            </a:endParaRPr>
          </a:p>
        </p:txBody>
      </p:sp>
      <p:sp>
        <p:nvSpPr>
          <p:cNvPr id="7" name="Tekstfelt 6" descr="Foregangsmand:&#10;Hvordan er man en god foregangsmand hos os? &#10;Som medarbejder &#10;Som leder &#10;Som AMR&#10;Som MED&#10;">
            <a:extLst>
              <a:ext uri="{FF2B5EF4-FFF2-40B4-BE49-F238E27FC236}">
                <a16:creationId xmlns:a16="http://schemas.microsoft.com/office/drawing/2014/main" id="{6E4D3A3C-2D93-B846-51B0-FE69F00ACFD8}"/>
              </a:ext>
              <a:ext uri="{C183D7F6-B498-43B3-948B-1728B52AA6E4}">
                <adec:decorative xmlns:adec="http://schemas.microsoft.com/office/drawing/2017/decorative" val="0"/>
              </a:ext>
            </a:extLst>
          </p:cNvPr>
          <p:cNvSpPr txBox="1"/>
          <p:nvPr/>
        </p:nvSpPr>
        <p:spPr>
          <a:xfrm>
            <a:off x="767273" y="2385391"/>
            <a:ext cx="4951932" cy="2999712"/>
          </a:xfrm>
          <a:prstGeom prst="rect">
            <a:avLst/>
          </a:prstGeom>
        </p:spPr>
        <p:txBody>
          <a:bodyPr vert="horz" lIns="0" tIns="0" rIns="0" bIns="0" rtlCol="0">
            <a:normAutofit/>
          </a:bodyPr>
          <a:lstStyle/>
          <a:p>
            <a:pPr>
              <a:spcAft>
                <a:spcPts val="600"/>
              </a:spcAft>
            </a:pPr>
            <a:r>
              <a:rPr lang="da-DK" sz="1600" b="1" kern="1200" dirty="0">
                <a:solidFill>
                  <a:srgbClr val="000C2E"/>
                </a:solidFill>
              </a:rPr>
              <a:t>Foregangsmand:</a:t>
            </a:r>
            <a:endParaRPr lang="da-DK" sz="1600" dirty="0">
              <a:solidFill>
                <a:srgbClr val="000C2E"/>
              </a:solidFill>
            </a:endParaRPr>
          </a:p>
          <a:p>
            <a:pPr marL="180000" indent="-180000">
              <a:spcAft>
                <a:spcPts val="600"/>
              </a:spcAft>
              <a:buFont typeface="Arial" panose="020B0604020202020204" pitchFamily="34" charset="0"/>
              <a:buChar char="•"/>
            </a:pPr>
            <a:r>
              <a:rPr lang="da-DK" sz="1600" kern="1200" dirty="0">
                <a:solidFill>
                  <a:srgbClr val="000C2E"/>
                </a:solidFill>
              </a:rPr>
              <a:t>Hvordan er </a:t>
            </a:r>
            <a:r>
              <a:rPr lang="da-DK" sz="1600" dirty="0">
                <a:solidFill>
                  <a:srgbClr val="000C2E"/>
                </a:solidFill>
              </a:rPr>
              <a:t>man en </a:t>
            </a:r>
            <a:r>
              <a:rPr lang="da-DK" sz="1600" kern="1200" dirty="0">
                <a:solidFill>
                  <a:srgbClr val="000C2E"/>
                </a:solidFill>
              </a:rPr>
              <a:t>god foregangsmand hos os? </a:t>
            </a:r>
            <a:endParaRPr lang="da-DK" sz="1600" dirty="0">
              <a:solidFill>
                <a:srgbClr val="000C2E"/>
              </a:solidFill>
            </a:endParaRPr>
          </a:p>
          <a:p>
            <a:pPr marL="637200" lvl="1" indent="-180000">
              <a:spcAft>
                <a:spcPts val="600"/>
              </a:spcAft>
              <a:buFont typeface="Arial" panose="020B0604020202020204" pitchFamily="34" charset="0"/>
              <a:buChar char="•"/>
            </a:pPr>
            <a:r>
              <a:rPr lang="da-DK" sz="1600" kern="1200" dirty="0">
                <a:solidFill>
                  <a:srgbClr val="000C2E"/>
                </a:solidFill>
              </a:rPr>
              <a:t>Som </a:t>
            </a:r>
            <a:r>
              <a:rPr lang="da-DK" sz="1600" b="1" kern="1200" dirty="0">
                <a:solidFill>
                  <a:srgbClr val="000C2E"/>
                </a:solidFill>
              </a:rPr>
              <a:t>m</a:t>
            </a:r>
            <a:r>
              <a:rPr lang="da-DK" sz="1600" b="1" dirty="0">
                <a:solidFill>
                  <a:srgbClr val="000C2E"/>
                </a:solidFill>
              </a:rPr>
              <a:t>edarbejder </a:t>
            </a:r>
          </a:p>
          <a:p>
            <a:pPr marL="637200" lvl="1" indent="-180000">
              <a:spcAft>
                <a:spcPts val="600"/>
              </a:spcAft>
              <a:buFont typeface="Arial" panose="020B0604020202020204" pitchFamily="34" charset="0"/>
              <a:buChar char="•"/>
            </a:pPr>
            <a:r>
              <a:rPr lang="da-DK" sz="1600" kern="1200" dirty="0">
                <a:solidFill>
                  <a:srgbClr val="000C2E"/>
                </a:solidFill>
              </a:rPr>
              <a:t>Som </a:t>
            </a:r>
            <a:r>
              <a:rPr lang="da-DK" sz="1600" b="1" kern="1200" dirty="0">
                <a:solidFill>
                  <a:srgbClr val="000C2E"/>
                </a:solidFill>
              </a:rPr>
              <a:t>leder </a:t>
            </a:r>
          </a:p>
          <a:p>
            <a:pPr marL="637200" lvl="1" indent="-180000">
              <a:spcAft>
                <a:spcPts val="600"/>
              </a:spcAft>
              <a:buFont typeface="Arial" panose="020B0604020202020204" pitchFamily="34" charset="0"/>
              <a:buChar char="•"/>
            </a:pPr>
            <a:r>
              <a:rPr lang="da-DK" sz="1600" dirty="0">
                <a:solidFill>
                  <a:srgbClr val="000C2E"/>
                </a:solidFill>
              </a:rPr>
              <a:t>Som </a:t>
            </a:r>
            <a:r>
              <a:rPr lang="da-DK" sz="1600" b="1" dirty="0">
                <a:solidFill>
                  <a:srgbClr val="000C2E"/>
                </a:solidFill>
              </a:rPr>
              <a:t>AMR</a:t>
            </a:r>
          </a:p>
          <a:p>
            <a:pPr marL="637200" lvl="1" indent="-180000">
              <a:spcAft>
                <a:spcPts val="600"/>
              </a:spcAft>
              <a:buFont typeface="Arial" panose="020B0604020202020204" pitchFamily="34" charset="0"/>
              <a:buChar char="•"/>
            </a:pPr>
            <a:r>
              <a:rPr lang="da-DK" sz="1600" dirty="0">
                <a:solidFill>
                  <a:srgbClr val="000C2E"/>
                </a:solidFill>
              </a:rPr>
              <a:t>Som </a:t>
            </a:r>
            <a:r>
              <a:rPr lang="da-DK" sz="1600" b="1" dirty="0">
                <a:solidFill>
                  <a:srgbClr val="000C2E"/>
                </a:solidFill>
              </a:rPr>
              <a:t>MED</a:t>
            </a:r>
            <a:endParaRPr lang="da-DK" sz="1600" kern="1200" dirty="0">
              <a:solidFill>
                <a:srgbClr val="000C2E"/>
              </a:solidFill>
            </a:endParaRPr>
          </a:p>
        </p:txBody>
      </p:sp>
    </p:spTree>
    <p:extLst>
      <p:ext uri="{BB962C8B-B14F-4D97-AF65-F5344CB8AC3E}">
        <p14:creationId xmlns:p14="http://schemas.microsoft.com/office/powerpoint/2010/main" val="59422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996085-A9B4-0D8B-3664-936500ECB70A}"/>
              </a:ext>
            </a:extLst>
          </p:cNvPr>
          <p:cNvSpPr>
            <a:spLocks noGrp="1"/>
          </p:cNvSpPr>
          <p:nvPr>
            <p:ph type="title"/>
          </p:nvPr>
        </p:nvSpPr>
        <p:spPr/>
        <p:txBody>
          <a:bodyPr/>
          <a:lstStyle/>
          <a:p>
            <a:r>
              <a:rPr lang="da-DK" dirty="0"/>
              <a:t>Dialog i MED</a:t>
            </a:r>
          </a:p>
        </p:txBody>
      </p:sp>
      <p:sp>
        <p:nvSpPr>
          <p:cNvPr id="3" name="Pladsholder til indhold 2">
            <a:extLst>
              <a:ext uri="{FF2B5EF4-FFF2-40B4-BE49-F238E27FC236}">
                <a16:creationId xmlns:a16="http://schemas.microsoft.com/office/drawing/2014/main" id="{CF5415BF-5561-48C8-8149-3A7CECF1402B}"/>
              </a:ext>
            </a:extLst>
          </p:cNvPr>
          <p:cNvSpPr>
            <a:spLocks noGrp="1"/>
          </p:cNvSpPr>
          <p:nvPr>
            <p:ph idx="1"/>
          </p:nvPr>
        </p:nvSpPr>
        <p:spPr/>
        <p:txBody>
          <a:bodyPr/>
          <a:lstStyle/>
          <a:p>
            <a:pPr marL="0" indent="0">
              <a:buNone/>
            </a:pPr>
            <a:r>
              <a:rPr lang="da-DK" dirty="0"/>
              <a:t>Tag udgangspunkt i jeres MED-udvalg og drøft nedenstående udsagn – er I enige eller uenige?</a:t>
            </a:r>
          </a:p>
          <a:p>
            <a:pPr marL="0" indent="0">
              <a:buNone/>
            </a:pPr>
            <a:endParaRPr lang="da-DK" dirty="0"/>
          </a:p>
          <a:p>
            <a:r>
              <a:rPr lang="da-DK" dirty="0"/>
              <a:t>Jeg får den nødvendige vejledning og instruktion i sikker udførelse af arbejdet</a:t>
            </a:r>
          </a:p>
          <a:p>
            <a:r>
              <a:rPr lang="da-DK" dirty="0"/>
              <a:t>Ledelsen opmuntrer medarbejderne til at arbejde sikkert, selv når arbejdsplanen er stram</a:t>
            </a:r>
          </a:p>
          <a:p>
            <a:r>
              <a:rPr lang="da-DK" dirty="0"/>
              <a:t>Ledelsen inddrager medarbejderne i beslutninger vedrørende sikkerhed</a:t>
            </a:r>
          </a:p>
          <a:p>
            <a:r>
              <a:rPr lang="da-DK" dirty="0"/>
              <a:t>Vi hjælper hinanden med at arbejde sikkert, selv når arbejdsplanen er stram</a:t>
            </a:r>
          </a:p>
          <a:p>
            <a:r>
              <a:rPr lang="da-DK" dirty="0"/>
              <a:t>Vi mener, at mindre ulykker er en normal del af det daglige arbejde</a:t>
            </a:r>
          </a:p>
          <a:p>
            <a:pPr marL="0" indent="0">
              <a:buNone/>
            </a:pPr>
            <a:endParaRPr lang="da-DK" dirty="0"/>
          </a:p>
        </p:txBody>
      </p:sp>
      <p:sp>
        <p:nvSpPr>
          <p:cNvPr id="4" name="Pladsholder til sidefod 3">
            <a:extLst>
              <a:ext uri="{FF2B5EF4-FFF2-40B4-BE49-F238E27FC236}">
                <a16:creationId xmlns:a16="http://schemas.microsoft.com/office/drawing/2014/main" id="{3A04FBA6-4D64-7E59-E8F2-4406359ACB61}"/>
              </a:ext>
            </a:extLst>
          </p:cNvPr>
          <p:cNvSpPr>
            <a:spLocks noGrp="1"/>
          </p:cNvSpPr>
          <p:nvPr>
            <p:ph type="ftr" sz="quarter" idx="11"/>
          </p:nvPr>
        </p:nvSpPr>
        <p:spPr/>
        <p:txBody>
          <a:bodyPr/>
          <a:lstStyle/>
          <a:p>
            <a:r>
              <a:rPr lang="da-DK" noProof="0"/>
              <a:t>Sidehoved</a:t>
            </a:r>
            <a:endParaRPr lang="da-DK" noProof="0" dirty="0"/>
          </a:p>
        </p:txBody>
      </p:sp>
      <p:sp>
        <p:nvSpPr>
          <p:cNvPr id="5" name="Pladsholder til slidenummer 4">
            <a:extLst>
              <a:ext uri="{FF2B5EF4-FFF2-40B4-BE49-F238E27FC236}">
                <a16:creationId xmlns:a16="http://schemas.microsoft.com/office/drawing/2014/main" id="{429EDA5C-AAC4-51E5-34C0-7EF158165F75}"/>
              </a:ext>
            </a:extLst>
          </p:cNvPr>
          <p:cNvSpPr>
            <a:spLocks noGrp="1"/>
          </p:cNvSpPr>
          <p:nvPr>
            <p:ph type="sldNum" sz="quarter" idx="12"/>
          </p:nvPr>
        </p:nvSpPr>
        <p:spPr/>
        <p:txBody>
          <a:bodyPr/>
          <a:lstStyle/>
          <a:p>
            <a:fld id="{859873C9-BF5D-4A9A-BB31-45BBB7BABAF7}" type="slidenum">
              <a:rPr lang="da-DK" noProof="0" smtClean="0"/>
              <a:t>12</a:t>
            </a:fld>
            <a:endParaRPr lang="da-DK" noProof="0" dirty="0"/>
          </a:p>
        </p:txBody>
      </p:sp>
    </p:spTree>
    <p:extLst>
      <p:ext uri="{BB962C8B-B14F-4D97-AF65-F5344CB8AC3E}">
        <p14:creationId xmlns:p14="http://schemas.microsoft.com/office/powerpoint/2010/main" val="2197072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16EA96-C229-D0BA-292E-90946F1FB6B4}"/>
              </a:ext>
            </a:extLst>
          </p:cNvPr>
          <p:cNvSpPr>
            <a:spLocks noGrp="1"/>
          </p:cNvSpPr>
          <p:nvPr>
            <p:ph type="title"/>
          </p:nvPr>
        </p:nvSpPr>
        <p:spPr/>
        <p:txBody>
          <a:bodyPr/>
          <a:lstStyle/>
          <a:p>
            <a:r>
              <a:rPr lang="da-DK" dirty="0"/>
              <a:t>Næste skridt</a:t>
            </a:r>
          </a:p>
        </p:txBody>
      </p:sp>
      <p:sp>
        <p:nvSpPr>
          <p:cNvPr id="3" name="Pladsholder til indhold 2">
            <a:extLst>
              <a:ext uri="{FF2B5EF4-FFF2-40B4-BE49-F238E27FC236}">
                <a16:creationId xmlns:a16="http://schemas.microsoft.com/office/drawing/2014/main" id="{41026DF5-3797-E914-1D06-33FBF2AFD8F2}"/>
              </a:ext>
            </a:extLst>
          </p:cNvPr>
          <p:cNvSpPr>
            <a:spLocks noGrp="1"/>
          </p:cNvSpPr>
          <p:nvPr>
            <p:ph idx="1"/>
          </p:nvPr>
        </p:nvSpPr>
        <p:spPr/>
        <p:txBody>
          <a:bodyPr/>
          <a:lstStyle/>
          <a:p>
            <a:r>
              <a:rPr lang="da-DK" dirty="0"/>
              <a:t>Med udgangspunkt i de gode dialoger, kan I videreføre snakken i medarbejdergruppen.</a:t>
            </a:r>
          </a:p>
          <a:p>
            <a:endParaRPr lang="da-DK" dirty="0"/>
          </a:p>
          <a:p>
            <a:r>
              <a:rPr lang="da-DK" dirty="0"/>
              <a:t>Tilegn næste dagsorden for jeres P-møde til en snak om sikkerhedskulturen.</a:t>
            </a:r>
          </a:p>
          <a:p>
            <a:endParaRPr lang="da-DK" dirty="0"/>
          </a:p>
          <a:p>
            <a:r>
              <a:rPr lang="da-DK" dirty="0"/>
              <a:t>Brug slidepakken som redskab for dig som facilitator. </a:t>
            </a:r>
          </a:p>
        </p:txBody>
      </p:sp>
      <p:sp>
        <p:nvSpPr>
          <p:cNvPr id="4" name="Pladsholder til sidefod 3">
            <a:extLst>
              <a:ext uri="{FF2B5EF4-FFF2-40B4-BE49-F238E27FC236}">
                <a16:creationId xmlns:a16="http://schemas.microsoft.com/office/drawing/2014/main" id="{E55C9EBD-A78C-6917-4582-074CD0DD8323}"/>
              </a:ext>
            </a:extLst>
          </p:cNvPr>
          <p:cNvSpPr>
            <a:spLocks noGrp="1"/>
          </p:cNvSpPr>
          <p:nvPr>
            <p:ph type="ftr" sz="quarter" idx="11"/>
          </p:nvPr>
        </p:nvSpPr>
        <p:spPr/>
        <p:txBody>
          <a:bodyPr/>
          <a:lstStyle/>
          <a:p>
            <a:r>
              <a:rPr lang="da-DK" noProof="0"/>
              <a:t>Sidehoved</a:t>
            </a:r>
            <a:endParaRPr lang="da-DK" noProof="0" dirty="0"/>
          </a:p>
        </p:txBody>
      </p:sp>
      <p:sp>
        <p:nvSpPr>
          <p:cNvPr id="5" name="Pladsholder til slidenummer 4">
            <a:extLst>
              <a:ext uri="{FF2B5EF4-FFF2-40B4-BE49-F238E27FC236}">
                <a16:creationId xmlns:a16="http://schemas.microsoft.com/office/drawing/2014/main" id="{53C8987D-AE74-DFE9-A82A-00FD8B956675}"/>
              </a:ext>
            </a:extLst>
          </p:cNvPr>
          <p:cNvSpPr>
            <a:spLocks noGrp="1"/>
          </p:cNvSpPr>
          <p:nvPr>
            <p:ph type="sldNum" sz="quarter" idx="12"/>
          </p:nvPr>
        </p:nvSpPr>
        <p:spPr/>
        <p:txBody>
          <a:bodyPr/>
          <a:lstStyle/>
          <a:p>
            <a:fld id="{859873C9-BF5D-4A9A-BB31-45BBB7BABAF7}" type="slidenum">
              <a:rPr lang="da-DK" noProof="0" smtClean="0"/>
              <a:t>13</a:t>
            </a:fld>
            <a:endParaRPr lang="da-DK" noProof="0" dirty="0"/>
          </a:p>
        </p:txBody>
      </p:sp>
    </p:spTree>
    <p:extLst>
      <p:ext uri="{BB962C8B-B14F-4D97-AF65-F5344CB8AC3E}">
        <p14:creationId xmlns:p14="http://schemas.microsoft.com/office/powerpoint/2010/main" val="247246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9864B5-B70D-52AE-7DC8-E7324994BD8C}"/>
              </a:ext>
            </a:extLst>
          </p:cNvPr>
          <p:cNvSpPr>
            <a:spLocks noGrp="1"/>
          </p:cNvSpPr>
          <p:nvPr>
            <p:ph type="title"/>
          </p:nvPr>
        </p:nvSpPr>
        <p:spPr/>
        <p:txBody>
          <a:bodyPr/>
          <a:lstStyle/>
          <a:p>
            <a:r>
              <a:rPr lang="da-DK" dirty="0"/>
              <a:t>Tjekliste for en sikkerhedskultur</a:t>
            </a:r>
          </a:p>
        </p:txBody>
      </p:sp>
      <p:sp>
        <p:nvSpPr>
          <p:cNvPr id="3" name="Pladsholder til indhold 2">
            <a:extLst>
              <a:ext uri="{FF2B5EF4-FFF2-40B4-BE49-F238E27FC236}">
                <a16:creationId xmlns:a16="http://schemas.microsoft.com/office/drawing/2014/main" id="{6FA3036C-3239-E97B-8DE5-4F268DE5FD5B}"/>
              </a:ext>
            </a:extLst>
          </p:cNvPr>
          <p:cNvSpPr>
            <a:spLocks noGrp="1"/>
          </p:cNvSpPr>
          <p:nvPr>
            <p:ph idx="1"/>
          </p:nvPr>
        </p:nvSpPr>
        <p:spPr>
          <a:xfrm>
            <a:off x="719998" y="2017870"/>
            <a:ext cx="10752002" cy="3945862"/>
          </a:xfrm>
        </p:spPr>
        <p:txBody>
          <a:bodyPr/>
          <a:lstStyle/>
          <a:p>
            <a:pPr>
              <a:lnSpc>
                <a:spcPct val="150000"/>
              </a:lnSpc>
            </a:pPr>
            <a:r>
              <a:rPr lang="da-DK" dirty="0"/>
              <a:t>En god sikkerhedskultur har disse fundamenter:</a:t>
            </a:r>
          </a:p>
          <a:p>
            <a:pPr lvl="1">
              <a:lnSpc>
                <a:spcPct val="150000"/>
              </a:lnSpc>
            </a:pPr>
            <a:r>
              <a:rPr lang="da-DK" dirty="0"/>
              <a:t>Effektive metoder til at informere og konsultere medarbejderne</a:t>
            </a:r>
          </a:p>
          <a:p>
            <a:pPr lvl="1">
              <a:lnSpc>
                <a:spcPct val="150000"/>
              </a:lnSpc>
            </a:pPr>
            <a:r>
              <a:rPr lang="da-DK" dirty="0"/>
              <a:t>Erkendelse af at alle har en rolle at spille</a:t>
            </a:r>
          </a:p>
          <a:p>
            <a:pPr lvl="1">
              <a:lnSpc>
                <a:spcPct val="150000"/>
              </a:lnSpc>
            </a:pPr>
            <a:r>
              <a:rPr lang="da-DK" dirty="0"/>
              <a:t>Forpligtelse og engagement hos ledelsen til at involvere medarbejderne</a:t>
            </a:r>
          </a:p>
          <a:p>
            <a:pPr lvl="1">
              <a:lnSpc>
                <a:spcPct val="150000"/>
              </a:lnSpc>
            </a:pPr>
            <a:r>
              <a:rPr lang="da-DK" dirty="0"/>
              <a:t>Samarbejde på tværs af afdelinger og medarbejdere</a:t>
            </a:r>
          </a:p>
          <a:p>
            <a:pPr lvl="1">
              <a:lnSpc>
                <a:spcPct val="150000"/>
              </a:lnSpc>
            </a:pPr>
            <a:r>
              <a:rPr lang="da-DK" dirty="0"/>
              <a:t>Høj kvalitet i oplæring</a:t>
            </a:r>
          </a:p>
          <a:p>
            <a:pPr marL="252000" lvl="1" indent="0">
              <a:buNone/>
            </a:pPr>
            <a:endParaRPr lang="da-DK" dirty="0"/>
          </a:p>
        </p:txBody>
      </p:sp>
      <p:sp>
        <p:nvSpPr>
          <p:cNvPr id="4" name="Pladsholder til sidefod 3">
            <a:extLst>
              <a:ext uri="{FF2B5EF4-FFF2-40B4-BE49-F238E27FC236}">
                <a16:creationId xmlns:a16="http://schemas.microsoft.com/office/drawing/2014/main" id="{EFFBCEBD-DF33-3045-91A8-528DEBD98EAC}"/>
              </a:ext>
            </a:extLst>
          </p:cNvPr>
          <p:cNvSpPr>
            <a:spLocks noGrp="1"/>
          </p:cNvSpPr>
          <p:nvPr>
            <p:ph type="ftr" sz="quarter" idx="11"/>
          </p:nvPr>
        </p:nvSpPr>
        <p:spPr/>
        <p:txBody>
          <a:bodyPr/>
          <a:lstStyle/>
          <a:p>
            <a:r>
              <a:rPr lang="da-DK" noProof="0"/>
              <a:t>Sidehoved</a:t>
            </a:r>
            <a:endParaRPr lang="da-DK" noProof="0" dirty="0"/>
          </a:p>
        </p:txBody>
      </p:sp>
      <p:sp>
        <p:nvSpPr>
          <p:cNvPr id="5" name="Pladsholder til slidenummer 4">
            <a:extLst>
              <a:ext uri="{FF2B5EF4-FFF2-40B4-BE49-F238E27FC236}">
                <a16:creationId xmlns:a16="http://schemas.microsoft.com/office/drawing/2014/main" id="{96B01629-710F-7E9E-4FD4-EC578DED39A8}"/>
              </a:ext>
            </a:extLst>
          </p:cNvPr>
          <p:cNvSpPr>
            <a:spLocks noGrp="1"/>
          </p:cNvSpPr>
          <p:nvPr>
            <p:ph type="sldNum" sz="quarter" idx="12"/>
          </p:nvPr>
        </p:nvSpPr>
        <p:spPr/>
        <p:txBody>
          <a:bodyPr/>
          <a:lstStyle/>
          <a:p>
            <a:fld id="{859873C9-BF5D-4A9A-BB31-45BBB7BABAF7}" type="slidenum">
              <a:rPr lang="da-DK" noProof="0" smtClean="0"/>
              <a:t>14</a:t>
            </a:fld>
            <a:endParaRPr lang="da-DK" noProof="0" dirty="0"/>
          </a:p>
        </p:txBody>
      </p:sp>
    </p:spTree>
    <p:extLst>
      <p:ext uri="{BB962C8B-B14F-4D97-AF65-F5344CB8AC3E}">
        <p14:creationId xmlns:p14="http://schemas.microsoft.com/office/powerpoint/2010/main" val="3119334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2D2C85F-D8A9-4C60-8B35-2EECAB28270F}"/>
              </a:ext>
            </a:extLst>
          </p:cNvPr>
          <p:cNvSpPr>
            <a:spLocks noGrp="1"/>
          </p:cNvSpPr>
          <p:nvPr>
            <p:ph type="ctrTitle"/>
          </p:nvPr>
        </p:nvSpPr>
        <p:spPr/>
        <p:txBody>
          <a:bodyPr>
            <a:normAutofit/>
          </a:bodyPr>
          <a:lstStyle/>
          <a:p>
            <a:r>
              <a:rPr lang="da-DK" sz="9600" dirty="0"/>
              <a:t>Møde i MED</a:t>
            </a:r>
          </a:p>
        </p:txBody>
      </p:sp>
      <p:sp>
        <p:nvSpPr>
          <p:cNvPr id="18" name="Text Placeholder 17">
            <a:extLst>
              <a:ext uri="{FF2B5EF4-FFF2-40B4-BE49-F238E27FC236}">
                <a16:creationId xmlns:a16="http://schemas.microsoft.com/office/drawing/2014/main" id="{B2389FCD-7EDD-4326-B5E1-DCCBB96171CB}"/>
              </a:ext>
            </a:extLst>
          </p:cNvPr>
          <p:cNvSpPr>
            <a:spLocks noGrp="1"/>
          </p:cNvSpPr>
          <p:nvPr>
            <p:ph type="body" sz="quarter" idx="17"/>
          </p:nvPr>
        </p:nvSpPr>
        <p:spPr/>
        <p:txBody>
          <a:bodyPr/>
          <a:lstStyle/>
          <a:p>
            <a:endParaRPr lang="da-DK" dirty="0"/>
          </a:p>
        </p:txBody>
      </p:sp>
      <p:sp>
        <p:nvSpPr>
          <p:cNvPr id="19" name="Text Placeholder 18">
            <a:extLst>
              <a:ext uri="{FF2B5EF4-FFF2-40B4-BE49-F238E27FC236}">
                <a16:creationId xmlns:a16="http://schemas.microsoft.com/office/drawing/2014/main" id="{199C7BE3-381B-40F9-B851-21EBCECEBB2C}"/>
              </a:ext>
            </a:extLst>
          </p:cNvPr>
          <p:cNvSpPr>
            <a:spLocks noGrp="1"/>
          </p:cNvSpPr>
          <p:nvPr>
            <p:ph type="body" sz="quarter" idx="18"/>
          </p:nvPr>
        </p:nvSpPr>
        <p:spPr/>
        <p:txBody>
          <a:bodyPr/>
          <a:lstStyle/>
          <a:p>
            <a:endParaRPr lang="da-DK" dirty="0"/>
          </a:p>
        </p:txBody>
      </p:sp>
      <p:sp>
        <p:nvSpPr>
          <p:cNvPr id="20" name="Text Placeholder 19">
            <a:extLst>
              <a:ext uri="{FF2B5EF4-FFF2-40B4-BE49-F238E27FC236}">
                <a16:creationId xmlns:a16="http://schemas.microsoft.com/office/drawing/2014/main" id="{DEA4C2DD-6C94-4BC0-9DD1-7795260DEB94}"/>
              </a:ext>
            </a:extLst>
          </p:cNvPr>
          <p:cNvSpPr>
            <a:spLocks noGrp="1"/>
          </p:cNvSpPr>
          <p:nvPr>
            <p:ph type="body" sz="quarter" idx="19"/>
          </p:nvPr>
        </p:nvSpPr>
        <p:spPr/>
        <p:txBody>
          <a:bodyPr/>
          <a:lstStyle/>
          <a:p>
            <a:endParaRPr lang="da-DK" dirty="0"/>
          </a:p>
        </p:txBody>
      </p:sp>
      <p:sp>
        <p:nvSpPr>
          <p:cNvPr id="52" name="Footer Placeholder 51">
            <a:extLst>
              <a:ext uri="{FF2B5EF4-FFF2-40B4-BE49-F238E27FC236}">
                <a16:creationId xmlns:a16="http://schemas.microsoft.com/office/drawing/2014/main" id="{49B96452-5571-4446-BBD5-A0DA07874D2D}"/>
              </a:ext>
            </a:extLst>
          </p:cNvPr>
          <p:cNvSpPr>
            <a:spLocks noGrp="1"/>
          </p:cNvSpPr>
          <p:nvPr>
            <p:ph type="ftr" sz="quarter" idx="11"/>
          </p:nvPr>
        </p:nvSpPr>
        <p:spPr/>
        <p:txBody>
          <a:bodyPr/>
          <a:lstStyle/>
          <a:p>
            <a:r>
              <a:rPr lang="da-DK" dirty="0"/>
              <a:t>Sidehoved</a:t>
            </a:r>
          </a:p>
        </p:txBody>
      </p:sp>
      <p:sp>
        <p:nvSpPr>
          <p:cNvPr id="53" name="Slide Number Placeholder 52">
            <a:extLst>
              <a:ext uri="{FF2B5EF4-FFF2-40B4-BE49-F238E27FC236}">
                <a16:creationId xmlns:a16="http://schemas.microsoft.com/office/drawing/2014/main" id="{43375B1A-194E-403E-99F4-6C83A3A0C084}"/>
              </a:ext>
            </a:extLst>
          </p:cNvPr>
          <p:cNvSpPr>
            <a:spLocks noGrp="1"/>
          </p:cNvSpPr>
          <p:nvPr>
            <p:ph type="sldNum" sz="quarter" idx="12"/>
          </p:nvPr>
        </p:nvSpPr>
        <p:spPr/>
        <p:txBody>
          <a:bodyPr/>
          <a:lstStyle/>
          <a:p>
            <a:fld id="{24C8C45C-947F-4981-8B3F-4F32E973C901}" type="slidenum">
              <a:rPr lang="da-DK" smtClean="0"/>
              <a:pPr/>
              <a:t>2</a:t>
            </a:fld>
            <a:endParaRPr lang="da-DK" dirty="0"/>
          </a:p>
        </p:txBody>
      </p:sp>
    </p:spTree>
    <p:extLst>
      <p:ext uri="{BB962C8B-B14F-4D97-AF65-F5344CB8AC3E}">
        <p14:creationId xmlns:p14="http://schemas.microsoft.com/office/powerpoint/2010/main" val="1106311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CC5BA-5D00-4B85-87AC-508CE99D83A5}"/>
              </a:ext>
            </a:extLst>
          </p:cNvPr>
          <p:cNvSpPr>
            <a:spLocks noGrp="1"/>
          </p:cNvSpPr>
          <p:nvPr>
            <p:ph type="title"/>
          </p:nvPr>
        </p:nvSpPr>
        <p:spPr/>
        <p:txBody>
          <a:bodyPr/>
          <a:lstStyle/>
          <a:p>
            <a:r>
              <a:rPr lang="da-DK" dirty="0"/>
              <a:t>Dagsorden for dagens møde</a:t>
            </a:r>
            <a:endParaRPr lang="da-DK" dirty="0">
              <a:highlight>
                <a:srgbClr val="FFFF00"/>
              </a:highlight>
            </a:endParaRPr>
          </a:p>
        </p:txBody>
      </p:sp>
      <p:sp>
        <p:nvSpPr>
          <p:cNvPr id="3" name="Text Placeholder 2">
            <a:extLst>
              <a:ext uri="{FF2B5EF4-FFF2-40B4-BE49-F238E27FC236}">
                <a16:creationId xmlns:a16="http://schemas.microsoft.com/office/drawing/2014/main" id="{D61E7333-0EAC-4172-A471-ACDF432CA9B2}"/>
              </a:ext>
            </a:extLst>
          </p:cNvPr>
          <p:cNvSpPr>
            <a:spLocks noGrp="1"/>
          </p:cNvSpPr>
          <p:nvPr>
            <p:ph idx="1"/>
          </p:nvPr>
        </p:nvSpPr>
        <p:spPr/>
        <p:txBody>
          <a:bodyPr/>
          <a:lstStyle/>
          <a:p>
            <a:r>
              <a:rPr lang="da-DK" dirty="0"/>
              <a:t>Velkommen til møde om sikkerhedskultur i MED-gruppen</a:t>
            </a:r>
          </a:p>
          <a:p>
            <a:pPr marL="0" indent="0">
              <a:buNone/>
            </a:pPr>
            <a:r>
              <a:rPr lang="da-DK" dirty="0"/>
              <a:t> </a:t>
            </a:r>
          </a:p>
          <a:p>
            <a:r>
              <a:rPr lang="da-DK" dirty="0"/>
              <a:t>Hvad er en aktiv sikkerhedskultur og hvorfor arbejde med det?</a:t>
            </a:r>
          </a:p>
          <a:p>
            <a:pPr marL="0" indent="0">
              <a:buNone/>
            </a:pPr>
            <a:endParaRPr lang="da-DK" dirty="0"/>
          </a:p>
          <a:p>
            <a:r>
              <a:rPr lang="da-DK" dirty="0"/>
              <a:t>Hvad er en god og sund sikkerhedskultur?</a:t>
            </a:r>
          </a:p>
          <a:p>
            <a:endParaRPr lang="da-DK" dirty="0"/>
          </a:p>
          <a:p>
            <a:r>
              <a:rPr lang="da-DK" dirty="0"/>
              <a:t>Afslutning og eventuelt</a:t>
            </a:r>
          </a:p>
          <a:p>
            <a:endParaRPr lang="da-DK" dirty="0"/>
          </a:p>
          <a:p>
            <a:endParaRPr lang="da-DK" dirty="0"/>
          </a:p>
          <a:p>
            <a:endParaRPr lang="da-DK" dirty="0"/>
          </a:p>
          <a:p>
            <a:pPr marL="0" indent="0">
              <a:buNone/>
            </a:pPr>
            <a:endParaRPr lang="da-DK" dirty="0"/>
          </a:p>
          <a:p>
            <a:endParaRPr lang="da-DK" dirty="0"/>
          </a:p>
          <a:p>
            <a:endParaRPr lang="da-DK" dirty="0"/>
          </a:p>
          <a:p>
            <a:endParaRPr lang="da-DK" dirty="0"/>
          </a:p>
        </p:txBody>
      </p:sp>
      <p:sp>
        <p:nvSpPr>
          <p:cNvPr id="5" name="Slide Number Placeholder 4">
            <a:extLst>
              <a:ext uri="{FF2B5EF4-FFF2-40B4-BE49-F238E27FC236}">
                <a16:creationId xmlns:a16="http://schemas.microsoft.com/office/drawing/2014/main" id="{EA7790EB-EF27-473A-AF2A-6E0A7347A5AE}"/>
              </a:ext>
            </a:extLst>
          </p:cNvPr>
          <p:cNvSpPr>
            <a:spLocks noGrp="1"/>
          </p:cNvSpPr>
          <p:nvPr>
            <p:ph type="sldNum" sz="quarter" idx="12"/>
          </p:nvPr>
        </p:nvSpPr>
        <p:spPr/>
        <p:txBody>
          <a:bodyPr/>
          <a:lstStyle/>
          <a:p>
            <a:fld id="{859873C9-BF5D-4A9A-BB31-45BBB7BABAF7}" type="slidenum">
              <a:rPr lang="da-DK" noProof="0" smtClean="0"/>
              <a:t>3</a:t>
            </a:fld>
            <a:endParaRPr lang="da-DK" noProof="0" dirty="0"/>
          </a:p>
        </p:txBody>
      </p:sp>
    </p:spTree>
    <p:extLst>
      <p:ext uri="{BB962C8B-B14F-4D97-AF65-F5344CB8AC3E}">
        <p14:creationId xmlns:p14="http://schemas.microsoft.com/office/powerpoint/2010/main" val="242061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C7C048-6F41-D0AD-732B-553A672B3DD0}"/>
              </a:ext>
            </a:extLst>
          </p:cNvPr>
          <p:cNvSpPr>
            <a:spLocks noGrp="1"/>
          </p:cNvSpPr>
          <p:nvPr>
            <p:ph type="title"/>
          </p:nvPr>
        </p:nvSpPr>
        <p:spPr/>
        <p:txBody>
          <a:bodyPr/>
          <a:lstStyle/>
          <a:p>
            <a:r>
              <a:rPr lang="da-DK" dirty="0"/>
              <a:t>Indledende drøftelse</a:t>
            </a:r>
          </a:p>
        </p:txBody>
      </p:sp>
      <p:sp>
        <p:nvSpPr>
          <p:cNvPr id="3" name="Pladsholder til indhold 2">
            <a:extLst>
              <a:ext uri="{FF2B5EF4-FFF2-40B4-BE49-F238E27FC236}">
                <a16:creationId xmlns:a16="http://schemas.microsoft.com/office/drawing/2014/main" id="{12091F13-270E-6D75-4F42-22FAEDAD66A5}"/>
              </a:ext>
            </a:extLst>
          </p:cNvPr>
          <p:cNvSpPr>
            <a:spLocks noGrp="1"/>
          </p:cNvSpPr>
          <p:nvPr>
            <p:ph idx="1"/>
          </p:nvPr>
        </p:nvSpPr>
        <p:spPr/>
        <p:txBody>
          <a:bodyPr/>
          <a:lstStyle/>
          <a:p>
            <a:r>
              <a:rPr lang="da-DK" dirty="0"/>
              <a:t>Hvad forstår I ved en sikkerhedskultur?</a:t>
            </a:r>
          </a:p>
          <a:p>
            <a:endParaRPr lang="da-DK" dirty="0"/>
          </a:p>
          <a:p>
            <a:r>
              <a:rPr lang="da-DK" dirty="0"/>
              <a:t>Hvordan kommer jeres sikkerhedskultur til udtryk i det daglige?</a:t>
            </a:r>
          </a:p>
          <a:p>
            <a:endParaRPr lang="da-DK" dirty="0"/>
          </a:p>
          <a:p>
            <a:r>
              <a:rPr lang="da-DK" dirty="0"/>
              <a:t>Hvordan skaber vi en god sikkerhedskultur hos os?</a:t>
            </a:r>
          </a:p>
        </p:txBody>
      </p:sp>
      <p:sp>
        <p:nvSpPr>
          <p:cNvPr id="4" name="Pladsholder til sidefod 3">
            <a:extLst>
              <a:ext uri="{FF2B5EF4-FFF2-40B4-BE49-F238E27FC236}">
                <a16:creationId xmlns:a16="http://schemas.microsoft.com/office/drawing/2014/main" id="{AD037077-5923-06B0-2AB8-36AFFFA24951}"/>
              </a:ext>
            </a:extLst>
          </p:cNvPr>
          <p:cNvSpPr>
            <a:spLocks noGrp="1"/>
          </p:cNvSpPr>
          <p:nvPr>
            <p:ph type="ftr" sz="quarter" idx="11"/>
          </p:nvPr>
        </p:nvSpPr>
        <p:spPr/>
        <p:txBody>
          <a:bodyPr/>
          <a:lstStyle/>
          <a:p>
            <a:r>
              <a:rPr lang="da-DK" noProof="0"/>
              <a:t>Sidehoved</a:t>
            </a:r>
            <a:endParaRPr lang="da-DK" noProof="0" dirty="0"/>
          </a:p>
        </p:txBody>
      </p:sp>
      <p:sp>
        <p:nvSpPr>
          <p:cNvPr id="5" name="Pladsholder til slidenummer 4">
            <a:extLst>
              <a:ext uri="{FF2B5EF4-FFF2-40B4-BE49-F238E27FC236}">
                <a16:creationId xmlns:a16="http://schemas.microsoft.com/office/drawing/2014/main" id="{66D641D5-2AFF-B2AC-B9EC-23235A729FA1}"/>
              </a:ext>
            </a:extLst>
          </p:cNvPr>
          <p:cNvSpPr>
            <a:spLocks noGrp="1"/>
          </p:cNvSpPr>
          <p:nvPr>
            <p:ph type="sldNum" sz="quarter" idx="12"/>
          </p:nvPr>
        </p:nvSpPr>
        <p:spPr/>
        <p:txBody>
          <a:bodyPr/>
          <a:lstStyle/>
          <a:p>
            <a:fld id="{859873C9-BF5D-4A9A-BB31-45BBB7BABAF7}" type="slidenum">
              <a:rPr lang="da-DK" noProof="0" smtClean="0"/>
              <a:t>4</a:t>
            </a:fld>
            <a:endParaRPr lang="da-DK" noProof="0" dirty="0"/>
          </a:p>
        </p:txBody>
      </p:sp>
    </p:spTree>
    <p:extLst>
      <p:ext uri="{BB962C8B-B14F-4D97-AF65-F5344CB8AC3E}">
        <p14:creationId xmlns:p14="http://schemas.microsoft.com/office/powerpoint/2010/main" val="3441367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1AFC70-EE6B-8B2A-5518-E569B9D36B7B}"/>
              </a:ext>
            </a:extLst>
          </p:cNvPr>
          <p:cNvSpPr>
            <a:spLocks noGrp="1"/>
          </p:cNvSpPr>
          <p:nvPr>
            <p:ph type="title"/>
          </p:nvPr>
        </p:nvSpPr>
        <p:spPr/>
        <p:txBody>
          <a:bodyPr/>
          <a:lstStyle/>
          <a:p>
            <a:r>
              <a:rPr lang="da-DK" dirty="0"/>
              <a:t>Sikkerhedskultur - hvad snakker vi om?</a:t>
            </a:r>
          </a:p>
        </p:txBody>
      </p:sp>
      <p:sp>
        <p:nvSpPr>
          <p:cNvPr id="3" name="Pladsholder til indhold 2">
            <a:extLst>
              <a:ext uri="{FF2B5EF4-FFF2-40B4-BE49-F238E27FC236}">
                <a16:creationId xmlns:a16="http://schemas.microsoft.com/office/drawing/2014/main" id="{342F658C-25DC-95AC-82E2-B914A82BB611}"/>
              </a:ext>
            </a:extLst>
          </p:cNvPr>
          <p:cNvSpPr>
            <a:spLocks noGrp="1"/>
          </p:cNvSpPr>
          <p:nvPr>
            <p:ph idx="1"/>
          </p:nvPr>
        </p:nvSpPr>
        <p:spPr/>
        <p:txBody>
          <a:bodyPr/>
          <a:lstStyle/>
          <a:p>
            <a:r>
              <a:rPr lang="da-DK" dirty="0"/>
              <a:t>En sikkerhedskultur er de fælles </a:t>
            </a:r>
            <a:r>
              <a:rPr lang="da-DK" u="sng" dirty="0"/>
              <a:t>værdier, vaner, opfattelser og handlinger</a:t>
            </a:r>
            <a:r>
              <a:rPr lang="da-DK" dirty="0"/>
              <a:t>, der har betydning for, hvordan vi forebygger risici og ulykker.</a:t>
            </a:r>
          </a:p>
          <a:p>
            <a:pPr marL="0" indent="0">
              <a:buNone/>
            </a:pPr>
            <a:endParaRPr lang="da-DK" dirty="0"/>
          </a:p>
          <a:p>
            <a:r>
              <a:rPr lang="da-DK" dirty="0"/>
              <a:t>Det kan fx dreje sig om:</a:t>
            </a:r>
          </a:p>
          <a:p>
            <a:pPr lvl="1"/>
            <a:r>
              <a:rPr lang="da-DK" dirty="0"/>
              <a:t>Er vi enige om sikkerheden på arbejdet?</a:t>
            </a:r>
          </a:p>
          <a:p>
            <a:pPr lvl="1"/>
            <a:r>
              <a:rPr lang="da-DK" dirty="0"/>
              <a:t>Kan vi snakke om vores (sikkerheds)adfærd på en god og konstruktiv måde?</a:t>
            </a:r>
          </a:p>
          <a:p>
            <a:pPr lvl="1"/>
            <a:r>
              <a:rPr lang="da-DK" dirty="0"/>
              <a:t>Har vi prioriteret sikkerheden?  </a:t>
            </a:r>
          </a:p>
          <a:p>
            <a:pPr lvl="1"/>
            <a:endParaRPr lang="da-DK" dirty="0"/>
          </a:p>
          <a:p>
            <a:endParaRPr lang="da-DK" dirty="0"/>
          </a:p>
        </p:txBody>
      </p:sp>
      <p:sp>
        <p:nvSpPr>
          <p:cNvPr id="4" name="Pladsholder til sidefod 3">
            <a:extLst>
              <a:ext uri="{FF2B5EF4-FFF2-40B4-BE49-F238E27FC236}">
                <a16:creationId xmlns:a16="http://schemas.microsoft.com/office/drawing/2014/main" id="{A5EDCE64-A2B9-1E4E-DAB8-22E57B6F8FAC}"/>
              </a:ext>
            </a:extLst>
          </p:cNvPr>
          <p:cNvSpPr>
            <a:spLocks noGrp="1"/>
          </p:cNvSpPr>
          <p:nvPr>
            <p:ph type="ftr" sz="quarter" idx="11"/>
          </p:nvPr>
        </p:nvSpPr>
        <p:spPr/>
        <p:txBody>
          <a:bodyPr/>
          <a:lstStyle/>
          <a:p>
            <a:r>
              <a:rPr lang="da-DK" noProof="0"/>
              <a:t>Sidehoved</a:t>
            </a:r>
            <a:endParaRPr lang="da-DK" noProof="0" dirty="0"/>
          </a:p>
        </p:txBody>
      </p:sp>
      <p:sp>
        <p:nvSpPr>
          <p:cNvPr id="5" name="Pladsholder til slidenummer 4">
            <a:extLst>
              <a:ext uri="{FF2B5EF4-FFF2-40B4-BE49-F238E27FC236}">
                <a16:creationId xmlns:a16="http://schemas.microsoft.com/office/drawing/2014/main" id="{BFF127C5-5CB3-BCE5-2985-D5BB6BD01F11}"/>
              </a:ext>
            </a:extLst>
          </p:cNvPr>
          <p:cNvSpPr>
            <a:spLocks noGrp="1"/>
          </p:cNvSpPr>
          <p:nvPr>
            <p:ph type="sldNum" sz="quarter" idx="12"/>
          </p:nvPr>
        </p:nvSpPr>
        <p:spPr/>
        <p:txBody>
          <a:bodyPr/>
          <a:lstStyle/>
          <a:p>
            <a:fld id="{859873C9-BF5D-4A9A-BB31-45BBB7BABAF7}" type="slidenum">
              <a:rPr lang="da-DK" noProof="0" smtClean="0"/>
              <a:t>5</a:t>
            </a:fld>
            <a:endParaRPr lang="da-DK" noProof="0" dirty="0"/>
          </a:p>
        </p:txBody>
      </p:sp>
    </p:spTree>
    <p:extLst>
      <p:ext uri="{BB962C8B-B14F-4D97-AF65-F5344CB8AC3E}">
        <p14:creationId xmlns:p14="http://schemas.microsoft.com/office/powerpoint/2010/main" val="2270932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38E9A-388C-581A-B98E-8C867E29F901}"/>
              </a:ext>
            </a:extLst>
          </p:cNvPr>
          <p:cNvSpPr>
            <a:spLocks noGrp="1"/>
          </p:cNvSpPr>
          <p:nvPr>
            <p:ph type="title"/>
          </p:nvPr>
        </p:nvSpPr>
        <p:spPr/>
        <p:txBody>
          <a:bodyPr/>
          <a:lstStyle/>
          <a:p>
            <a:r>
              <a:rPr lang="da-DK" dirty="0"/>
              <a:t>Hvad kan et fokus på vores sikkerhedskultur bidrage til?</a:t>
            </a:r>
          </a:p>
        </p:txBody>
      </p:sp>
      <p:sp>
        <p:nvSpPr>
          <p:cNvPr id="3" name="Pladsholder til indhold 2">
            <a:extLst>
              <a:ext uri="{FF2B5EF4-FFF2-40B4-BE49-F238E27FC236}">
                <a16:creationId xmlns:a16="http://schemas.microsoft.com/office/drawing/2014/main" id="{02EE0526-C20F-6CB6-A0F9-07EAA632D51A}"/>
              </a:ext>
            </a:extLst>
          </p:cNvPr>
          <p:cNvSpPr>
            <a:spLocks noGrp="1"/>
          </p:cNvSpPr>
          <p:nvPr>
            <p:ph idx="1"/>
          </p:nvPr>
        </p:nvSpPr>
        <p:spPr/>
        <p:txBody>
          <a:bodyPr/>
          <a:lstStyle/>
          <a:p>
            <a:r>
              <a:rPr lang="da-DK" sz="1800" b="0" i="0" dirty="0">
                <a:solidFill>
                  <a:srgbClr val="1E1E1E"/>
                </a:solidFill>
                <a:effectLst/>
              </a:rPr>
              <a:t>Rykke et fokus fra ikke blot at </a:t>
            </a:r>
            <a:r>
              <a:rPr lang="da-DK" sz="1800" i="1" dirty="0">
                <a:solidFill>
                  <a:srgbClr val="1E1E1E"/>
                </a:solidFill>
              </a:rPr>
              <a:t>håndtere</a:t>
            </a:r>
            <a:r>
              <a:rPr lang="da-DK" sz="1800" dirty="0">
                <a:solidFill>
                  <a:srgbClr val="1E1E1E"/>
                </a:solidFill>
              </a:rPr>
              <a:t> ulykker når det sker, men aktivt </a:t>
            </a:r>
            <a:r>
              <a:rPr lang="da-DK" sz="1800" i="1" dirty="0">
                <a:solidFill>
                  <a:srgbClr val="1E1E1E"/>
                </a:solidFill>
              </a:rPr>
              <a:t>forebygge</a:t>
            </a:r>
            <a:r>
              <a:rPr lang="da-DK" sz="1800" dirty="0">
                <a:solidFill>
                  <a:srgbClr val="1E1E1E"/>
                </a:solidFill>
              </a:rPr>
              <a:t> at ulykker sker</a:t>
            </a:r>
          </a:p>
          <a:p>
            <a:endParaRPr lang="da-DK" sz="1800" b="0" i="0" dirty="0">
              <a:solidFill>
                <a:srgbClr val="1E1E1E"/>
              </a:solidFill>
              <a:effectLst/>
            </a:endParaRPr>
          </a:p>
          <a:p>
            <a:r>
              <a:rPr lang="da-DK" sz="1800" b="0" i="0" dirty="0">
                <a:solidFill>
                  <a:srgbClr val="1E1E1E"/>
                </a:solidFill>
                <a:effectLst/>
              </a:rPr>
              <a:t>Forskningen viser, at arbejdspladser med en proaktiv sikkerhedskultur har færre ulykker</a:t>
            </a:r>
          </a:p>
          <a:p>
            <a:endParaRPr lang="da-DK" sz="1800" b="0" i="0" dirty="0">
              <a:solidFill>
                <a:srgbClr val="1E1E1E"/>
              </a:solidFill>
              <a:effectLst/>
            </a:endParaRPr>
          </a:p>
          <a:p>
            <a:r>
              <a:rPr lang="da-DK" sz="1800" dirty="0">
                <a:solidFill>
                  <a:srgbClr val="1E1E1E"/>
                </a:solidFill>
              </a:rPr>
              <a:t>Bidrage til et positivt og ansvarligt arbejdsmiljø</a:t>
            </a:r>
          </a:p>
          <a:p>
            <a:endParaRPr lang="da-DK" sz="1800" dirty="0">
              <a:solidFill>
                <a:srgbClr val="1E1E1E"/>
              </a:solidFill>
            </a:endParaRPr>
          </a:p>
          <a:p>
            <a:r>
              <a:rPr lang="da-DK" sz="1800" dirty="0">
                <a:solidFill>
                  <a:srgbClr val="1E1E1E"/>
                </a:solidFill>
              </a:rPr>
              <a:t>Forhindre fejl og gentagende ulykker ved en løbende dialog om sikkerheden</a:t>
            </a:r>
          </a:p>
          <a:p>
            <a:endParaRPr lang="da-DK" sz="1800" dirty="0">
              <a:solidFill>
                <a:srgbClr val="1E1E1E"/>
              </a:solidFill>
            </a:endParaRPr>
          </a:p>
          <a:p>
            <a:r>
              <a:rPr lang="da-DK" sz="1800" dirty="0">
                <a:solidFill>
                  <a:srgbClr val="1E1E1E"/>
                </a:solidFill>
              </a:rPr>
              <a:t>Mindske sygefraværet og mistrivsel   </a:t>
            </a:r>
            <a:endParaRPr lang="da-DK" sz="1800" dirty="0"/>
          </a:p>
        </p:txBody>
      </p:sp>
      <p:sp>
        <p:nvSpPr>
          <p:cNvPr id="4" name="Pladsholder til sidefod 3">
            <a:extLst>
              <a:ext uri="{FF2B5EF4-FFF2-40B4-BE49-F238E27FC236}">
                <a16:creationId xmlns:a16="http://schemas.microsoft.com/office/drawing/2014/main" id="{2B7F7CCC-FBC4-1D31-46BE-879CF40732D3}"/>
              </a:ext>
            </a:extLst>
          </p:cNvPr>
          <p:cNvSpPr>
            <a:spLocks noGrp="1"/>
          </p:cNvSpPr>
          <p:nvPr>
            <p:ph type="ftr" sz="quarter" idx="11"/>
          </p:nvPr>
        </p:nvSpPr>
        <p:spPr/>
        <p:txBody>
          <a:bodyPr/>
          <a:lstStyle/>
          <a:p>
            <a:r>
              <a:rPr lang="da-DK" noProof="0"/>
              <a:t>Sidehoved</a:t>
            </a:r>
            <a:endParaRPr lang="da-DK" noProof="0" dirty="0"/>
          </a:p>
        </p:txBody>
      </p:sp>
      <p:sp>
        <p:nvSpPr>
          <p:cNvPr id="5" name="Pladsholder til slidenummer 4">
            <a:extLst>
              <a:ext uri="{FF2B5EF4-FFF2-40B4-BE49-F238E27FC236}">
                <a16:creationId xmlns:a16="http://schemas.microsoft.com/office/drawing/2014/main" id="{3E0091DF-8FA6-0DAC-B6D5-4F652E779EF0}"/>
              </a:ext>
            </a:extLst>
          </p:cNvPr>
          <p:cNvSpPr>
            <a:spLocks noGrp="1"/>
          </p:cNvSpPr>
          <p:nvPr>
            <p:ph type="sldNum" sz="quarter" idx="12"/>
          </p:nvPr>
        </p:nvSpPr>
        <p:spPr/>
        <p:txBody>
          <a:bodyPr/>
          <a:lstStyle/>
          <a:p>
            <a:fld id="{859873C9-BF5D-4A9A-BB31-45BBB7BABAF7}" type="slidenum">
              <a:rPr lang="da-DK" noProof="0" smtClean="0"/>
              <a:t>6</a:t>
            </a:fld>
            <a:endParaRPr lang="da-DK" noProof="0" dirty="0"/>
          </a:p>
        </p:txBody>
      </p:sp>
    </p:spTree>
    <p:extLst>
      <p:ext uri="{BB962C8B-B14F-4D97-AF65-F5344CB8AC3E}">
        <p14:creationId xmlns:p14="http://schemas.microsoft.com/office/powerpoint/2010/main" val="1550816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A94F62-92C1-73CB-D754-1057905C4312}"/>
              </a:ext>
            </a:extLst>
          </p:cNvPr>
          <p:cNvSpPr>
            <a:spLocks noGrp="1"/>
          </p:cNvSpPr>
          <p:nvPr>
            <p:ph type="title"/>
          </p:nvPr>
        </p:nvSpPr>
        <p:spPr/>
        <p:txBody>
          <a:bodyPr/>
          <a:lstStyle/>
          <a:p>
            <a:r>
              <a:rPr lang="da-DK" dirty="0"/>
              <a:t>Hvordan kan vi arbejde med sikkerhedskulturen?</a:t>
            </a:r>
          </a:p>
        </p:txBody>
      </p:sp>
      <p:sp>
        <p:nvSpPr>
          <p:cNvPr id="3" name="Pladsholder til indhold 2">
            <a:extLst>
              <a:ext uri="{FF2B5EF4-FFF2-40B4-BE49-F238E27FC236}">
                <a16:creationId xmlns:a16="http://schemas.microsoft.com/office/drawing/2014/main" id="{FFB1A452-7415-3A38-12D4-D8CC8B32AD74}"/>
              </a:ext>
            </a:extLst>
          </p:cNvPr>
          <p:cNvSpPr>
            <a:spLocks noGrp="1"/>
          </p:cNvSpPr>
          <p:nvPr>
            <p:ph idx="1"/>
          </p:nvPr>
        </p:nvSpPr>
        <p:spPr>
          <a:xfrm>
            <a:off x="719998" y="2192137"/>
            <a:ext cx="10752002" cy="4288175"/>
          </a:xfrm>
        </p:spPr>
        <p:txBody>
          <a:bodyPr/>
          <a:lstStyle/>
          <a:p>
            <a:r>
              <a:rPr lang="da-DK" sz="1800" b="1" dirty="0"/>
              <a:t>Ledelsesengagement: </a:t>
            </a:r>
            <a:r>
              <a:rPr lang="da-DK" sz="1800" dirty="0"/>
              <a:t>Aktiv interesse og engagement i sikkerhed fra ledelsens side. Tydelig prioritering.</a:t>
            </a:r>
          </a:p>
          <a:p>
            <a:endParaRPr lang="da-DK" sz="1800" dirty="0"/>
          </a:p>
          <a:p>
            <a:r>
              <a:rPr lang="da-DK" sz="1800" b="1" dirty="0"/>
              <a:t>Medarbejderinvolvering</a:t>
            </a:r>
            <a:r>
              <a:rPr lang="da-DK" sz="1800" dirty="0"/>
              <a:t>: Aktiv deltagelse fra medarbejderne i identifikation og løsning af sikkerhedsproblemer. Fx at registrere ulykker og andre hændelser.</a:t>
            </a:r>
          </a:p>
          <a:p>
            <a:endParaRPr lang="da-DK" sz="1800" dirty="0"/>
          </a:p>
          <a:p>
            <a:r>
              <a:rPr lang="da-DK" sz="1800" b="1" dirty="0"/>
              <a:t>Tydelige procedurer: </a:t>
            </a:r>
            <a:r>
              <a:rPr lang="da-DK" sz="1800" dirty="0"/>
              <a:t>Vi ved, hvad vi skal gøre, når uheldet sker og hvad vi skal gøre for at undgå det. Fx en risikovurdering.</a:t>
            </a:r>
          </a:p>
          <a:p>
            <a:endParaRPr lang="da-DK" sz="1800" dirty="0"/>
          </a:p>
          <a:p>
            <a:r>
              <a:rPr lang="da-DK" sz="1800" b="1" dirty="0"/>
              <a:t>En sikker adfærd</a:t>
            </a:r>
            <a:r>
              <a:rPr lang="da-DK" sz="1800" dirty="0"/>
              <a:t>: Har vi en adfærd i hele organisationen, der understøtter en god sikkerhedskultur? </a:t>
            </a:r>
          </a:p>
          <a:p>
            <a:endParaRPr lang="da-DK" sz="1800" dirty="0"/>
          </a:p>
          <a:p>
            <a:r>
              <a:rPr lang="da-DK" sz="1800" b="1" dirty="0"/>
              <a:t>En psykologisk tryg kultur: </a:t>
            </a:r>
            <a:r>
              <a:rPr lang="da-DK" sz="1800" dirty="0"/>
              <a:t>Kan vi snakke om vores egen uhensigtsmæssige adfærd?</a:t>
            </a:r>
            <a:endParaRPr lang="da-DK" sz="1800" b="1" dirty="0"/>
          </a:p>
        </p:txBody>
      </p:sp>
      <p:sp>
        <p:nvSpPr>
          <p:cNvPr id="4" name="Pladsholder til sidefod 3">
            <a:extLst>
              <a:ext uri="{FF2B5EF4-FFF2-40B4-BE49-F238E27FC236}">
                <a16:creationId xmlns:a16="http://schemas.microsoft.com/office/drawing/2014/main" id="{1AFA6AF4-C9A0-47F5-2917-3A2FE32D1CB5}"/>
              </a:ext>
            </a:extLst>
          </p:cNvPr>
          <p:cNvSpPr>
            <a:spLocks noGrp="1"/>
          </p:cNvSpPr>
          <p:nvPr>
            <p:ph type="ftr" sz="quarter" idx="11"/>
          </p:nvPr>
        </p:nvSpPr>
        <p:spPr/>
        <p:txBody>
          <a:bodyPr/>
          <a:lstStyle/>
          <a:p>
            <a:r>
              <a:rPr lang="da-DK" noProof="0"/>
              <a:t>Sidehoved</a:t>
            </a:r>
            <a:endParaRPr lang="da-DK" noProof="0" dirty="0"/>
          </a:p>
        </p:txBody>
      </p:sp>
      <p:sp>
        <p:nvSpPr>
          <p:cNvPr id="5" name="Pladsholder til slidenummer 4">
            <a:extLst>
              <a:ext uri="{FF2B5EF4-FFF2-40B4-BE49-F238E27FC236}">
                <a16:creationId xmlns:a16="http://schemas.microsoft.com/office/drawing/2014/main" id="{AF47B1FF-1DAF-06B1-2940-D5CD29219417}"/>
              </a:ext>
            </a:extLst>
          </p:cNvPr>
          <p:cNvSpPr>
            <a:spLocks noGrp="1"/>
          </p:cNvSpPr>
          <p:nvPr>
            <p:ph type="sldNum" sz="quarter" idx="12"/>
          </p:nvPr>
        </p:nvSpPr>
        <p:spPr/>
        <p:txBody>
          <a:bodyPr/>
          <a:lstStyle/>
          <a:p>
            <a:fld id="{859873C9-BF5D-4A9A-BB31-45BBB7BABAF7}" type="slidenum">
              <a:rPr lang="da-DK" noProof="0" smtClean="0"/>
              <a:t>7</a:t>
            </a:fld>
            <a:endParaRPr lang="da-DK" noProof="0" dirty="0"/>
          </a:p>
        </p:txBody>
      </p:sp>
    </p:spTree>
    <p:extLst>
      <p:ext uri="{BB962C8B-B14F-4D97-AF65-F5344CB8AC3E}">
        <p14:creationId xmlns:p14="http://schemas.microsoft.com/office/powerpoint/2010/main" val="3657586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B85ED1-C6BD-33B3-B4F7-620CE1492474}"/>
              </a:ext>
            </a:extLst>
          </p:cNvPr>
          <p:cNvSpPr>
            <a:spLocks noGrp="1"/>
          </p:cNvSpPr>
          <p:nvPr>
            <p:ph type="title"/>
          </p:nvPr>
        </p:nvSpPr>
        <p:spPr/>
        <p:txBody>
          <a:bodyPr/>
          <a:lstStyle/>
          <a:p>
            <a:r>
              <a:rPr lang="da-DK" dirty="0"/>
              <a:t>IGLO-modellen</a:t>
            </a:r>
          </a:p>
        </p:txBody>
      </p:sp>
      <p:sp>
        <p:nvSpPr>
          <p:cNvPr id="3" name="Pladsholder til indhold 2">
            <a:extLst>
              <a:ext uri="{FF2B5EF4-FFF2-40B4-BE49-F238E27FC236}">
                <a16:creationId xmlns:a16="http://schemas.microsoft.com/office/drawing/2014/main" id="{8D9F1AE5-7052-5900-F7F2-59A8BAA56D2D}"/>
              </a:ext>
            </a:extLst>
          </p:cNvPr>
          <p:cNvSpPr>
            <a:spLocks noGrp="1"/>
          </p:cNvSpPr>
          <p:nvPr>
            <p:ph idx="1"/>
          </p:nvPr>
        </p:nvSpPr>
        <p:spPr>
          <a:xfrm>
            <a:off x="776765" y="1788196"/>
            <a:ext cx="10300316" cy="339027"/>
          </a:xfrm>
        </p:spPr>
        <p:txBody>
          <a:bodyPr/>
          <a:lstStyle/>
          <a:p>
            <a:r>
              <a:rPr lang="da-DK" dirty="0"/>
              <a:t>Hvordan kan vi arbejde med sikkerhedskulturen?</a:t>
            </a:r>
          </a:p>
          <a:p>
            <a:pPr marL="0" indent="0">
              <a:buNone/>
            </a:pPr>
            <a:r>
              <a:rPr lang="da-DK" dirty="0"/>
              <a:t>	- Eksempler hentet fra AT-kvikguide til forebyggelse af arbejdsulykker</a:t>
            </a:r>
          </a:p>
          <a:p>
            <a:endParaRPr lang="da-DK" dirty="0"/>
          </a:p>
        </p:txBody>
      </p:sp>
      <p:sp>
        <p:nvSpPr>
          <p:cNvPr id="5" name="Pladsholder til slidenummer 4">
            <a:extLst>
              <a:ext uri="{FF2B5EF4-FFF2-40B4-BE49-F238E27FC236}">
                <a16:creationId xmlns:a16="http://schemas.microsoft.com/office/drawing/2014/main" id="{60CF3B80-2F51-A992-C525-DC852D2A986C}"/>
              </a:ext>
            </a:extLst>
          </p:cNvPr>
          <p:cNvSpPr>
            <a:spLocks noGrp="1"/>
          </p:cNvSpPr>
          <p:nvPr>
            <p:ph type="sldNum" sz="quarter" idx="12"/>
          </p:nvPr>
        </p:nvSpPr>
        <p:spPr/>
        <p:txBody>
          <a:bodyPr/>
          <a:lstStyle/>
          <a:p>
            <a:fld id="{859873C9-BF5D-4A9A-BB31-45BBB7BABAF7}" type="slidenum">
              <a:rPr lang="da-DK" noProof="0" smtClean="0"/>
              <a:t>8</a:t>
            </a:fld>
            <a:endParaRPr lang="da-DK" noProof="0" dirty="0"/>
          </a:p>
        </p:txBody>
      </p:sp>
      <p:sp>
        <p:nvSpPr>
          <p:cNvPr id="8" name="Tekstfelt 7" descr="Individ:&#10;Følg sikkerhedsreglerne, &#10;og få dine kolleger til at &#10;gøre det samme. &#10;&#10;Reagér hvis du ser &#10;noget, der kan føre til &#10;en ulykke. &#10;&#10;Bidrag med gode idéer &#10;til at forbedre sikkerheden. &#10;">
            <a:extLst>
              <a:ext uri="{FF2B5EF4-FFF2-40B4-BE49-F238E27FC236}">
                <a16:creationId xmlns:a16="http://schemas.microsoft.com/office/drawing/2014/main" id="{1D1A462A-8FC2-E296-4B34-6FDEDEB9FA81}"/>
              </a:ext>
              <a:ext uri="{C183D7F6-B498-43B3-948B-1728B52AA6E4}">
                <adec:decorative xmlns:adec="http://schemas.microsoft.com/office/drawing/2017/decorative" val="0"/>
              </a:ext>
            </a:extLst>
          </p:cNvPr>
          <p:cNvSpPr txBox="1"/>
          <p:nvPr/>
        </p:nvSpPr>
        <p:spPr>
          <a:xfrm>
            <a:off x="655983" y="3167270"/>
            <a:ext cx="2471530" cy="3385542"/>
          </a:xfrm>
          <a:prstGeom prst="rect">
            <a:avLst/>
          </a:prstGeom>
          <a:noFill/>
        </p:spPr>
        <p:txBody>
          <a:bodyPr wrap="square" lIns="0" tIns="0" rIns="0" bIns="0" rtlCol="0">
            <a:spAutoFit/>
          </a:bodyPr>
          <a:lstStyle/>
          <a:p>
            <a:r>
              <a:rPr lang="da-DK" sz="1600" b="1" dirty="0"/>
              <a:t>Individ:</a:t>
            </a:r>
          </a:p>
          <a:p>
            <a:r>
              <a:rPr lang="da-DK" sz="1600" dirty="0"/>
              <a:t>Følg sikkerhedsreglerne, </a:t>
            </a:r>
          </a:p>
          <a:p>
            <a:r>
              <a:rPr lang="da-DK" sz="1600" dirty="0"/>
              <a:t>og få dine kolleger til at </a:t>
            </a:r>
          </a:p>
          <a:p>
            <a:r>
              <a:rPr lang="da-DK" sz="1600" dirty="0"/>
              <a:t>gøre det samme. </a:t>
            </a:r>
          </a:p>
          <a:p>
            <a:endParaRPr lang="da-DK" sz="1600" dirty="0"/>
          </a:p>
          <a:p>
            <a:r>
              <a:rPr lang="da-DK" sz="1600" dirty="0"/>
              <a:t>Reagér hvis du ser </a:t>
            </a:r>
          </a:p>
          <a:p>
            <a:r>
              <a:rPr lang="da-DK" sz="1600" dirty="0"/>
              <a:t>noget, der kan føre til </a:t>
            </a:r>
          </a:p>
          <a:p>
            <a:r>
              <a:rPr lang="da-DK" sz="1600" dirty="0"/>
              <a:t>en ulykke. </a:t>
            </a:r>
          </a:p>
          <a:p>
            <a:endParaRPr lang="da-DK" sz="1600" dirty="0"/>
          </a:p>
          <a:p>
            <a:pPr marL="0" indent="0">
              <a:buNone/>
            </a:pPr>
            <a:r>
              <a:rPr lang="da-DK" sz="1600" dirty="0"/>
              <a:t>Bidrag med gode idéer </a:t>
            </a:r>
          </a:p>
          <a:p>
            <a:r>
              <a:rPr lang="da-DK" sz="1600" dirty="0"/>
              <a:t>til at forbedre sikkerheden. </a:t>
            </a:r>
          </a:p>
          <a:p>
            <a:endParaRPr lang="da-DK" sz="2000" dirty="0" err="1"/>
          </a:p>
        </p:txBody>
      </p:sp>
      <p:sp>
        <p:nvSpPr>
          <p:cNvPr id="9" name="Tekstfelt 8" descr="Gruppe:&#10;Sæt fokus på sikkerhed ved at tale om det. &#10;&#10;Skab en kultur, hvor det er i orden at tale om fejl, så man kan lære af det. &#10;&#10;Fokusér på at forebygge - ikke på hvem der har skylden.&#10;">
            <a:extLst>
              <a:ext uri="{FF2B5EF4-FFF2-40B4-BE49-F238E27FC236}">
                <a16:creationId xmlns:a16="http://schemas.microsoft.com/office/drawing/2014/main" id="{F28BAC40-7592-9C38-6CC1-914226B77F0B}"/>
              </a:ext>
              <a:ext uri="{C183D7F6-B498-43B3-948B-1728B52AA6E4}">
                <adec:decorative xmlns:adec="http://schemas.microsoft.com/office/drawing/2017/decorative" val="0"/>
              </a:ext>
            </a:extLst>
          </p:cNvPr>
          <p:cNvSpPr txBox="1"/>
          <p:nvPr/>
        </p:nvSpPr>
        <p:spPr>
          <a:xfrm>
            <a:off x="3432313" y="3154018"/>
            <a:ext cx="2471530" cy="2708434"/>
          </a:xfrm>
          <a:prstGeom prst="rect">
            <a:avLst/>
          </a:prstGeom>
          <a:noFill/>
        </p:spPr>
        <p:txBody>
          <a:bodyPr wrap="square" lIns="0" tIns="0" rIns="0" bIns="0" rtlCol="0">
            <a:spAutoFit/>
          </a:bodyPr>
          <a:lstStyle/>
          <a:p>
            <a:r>
              <a:rPr lang="da-DK" sz="1600" b="1" dirty="0"/>
              <a:t>Gruppe:</a:t>
            </a:r>
          </a:p>
          <a:p>
            <a:r>
              <a:rPr lang="da-DK" sz="1600" dirty="0"/>
              <a:t>Sæt fokus på sikkerhed ved at tale om det. </a:t>
            </a:r>
          </a:p>
          <a:p>
            <a:endParaRPr lang="da-DK" sz="1600" dirty="0"/>
          </a:p>
          <a:p>
            <a:r>
              <a:rPr lang="da-DK" sz="1600" dirty="0"/>
              <a:t>Skab en kultur, hvor det er i orden at tale om fejl, så man kan lære af det. </a:t>
            </a:r>
          </a:p>
          <a:p>
            <a:endParaRPr lang="da-DK" sz="1600" dirty="0"/>
          </a:p>
          <a:p>
            <a:r>
              <a:rPr lang="da-DK" sz="1600" dirty="0"/>
              <a:t>Fokusér på at forebygge - ikke på hvem der har skylden.</a:t>
            </a:r>
            <a:endParaRPr lang="da-DK" sz="2000" dirty="0"/>
          </a:p>
        </p:txBody>
      </p:sp>
      <p:sp>
        <p:nvSpPr>
          <p:cNvPr id="10" name="Tekstfelt 9" descr="Ledelse:&#10;Gå forrest og vær en &#10;rollemodel. &#10;&#10;Tag godt imod forslag &#10;fra medarbejderne der &#10;kan forbedre sikkerheden.&#10; &#10;Sikre at nye medarbejdere får&#10;en grundig introduktion">
            <a:extLst>
              <a:ext uri="{FF2B5EF4-FFF2-40B4-BE49-F238E27FC236}">
                <a16:creationId xmlns:a16="http://schemas.microsoft.com/office/drawing/2014/main" id="{02854A3A-68C8-2B11-11AF-E3B4E9B41657}"/>
              </a:ext>
              <a:ext uri="{C183D7F6-B498-43B3-948B-1728B52AA6E4}">
                <adec:decorative xmlns:adec="http://schemas.microsoft.com/office/drawing/2017/decorative" val="0"/>
              </a:ext>
            </a:extLst>
          </p:cNvPr>
          <p:cNvSpPr txBox="1"/>
          <p:nvPr/>
        </p:nvSpPr>
        <p:spPr>
          <a:xfrm>
            <a:off x="6208643" y="3154016"/>
            <a:ext cx="2471530" cy="2954655"/>
          </a:xfrm>
          <a:prstGeom prst="rect">
            <a:avLst/>
          </a:prstGeom>
          <a:noFill/>
        </p:spPr>
        <p:txBody>
          <a:bodyPr wrap="square" lIns="0" tIns="0" rIns="0" bIns="0" rtlCol="0">
            <a:spAutoFit/>
          </a:bodyPr>
          <a:lstStyle/>
          <a:p>
            <a:r>
              <a:rPr lang="da-DK" sz="1600" b="1" dirty="0"/>
              <a:t>Ledelse:</a:t>
            </a:r>
          </a:p>
          <a:p>
            <a:r>
              <a:rPr lang="da-DK" sz="1600" dirty="0"/>
              <a:t>Gå forrest og vær en </a:t>
            </a:r>
          </a:p>
          <a:p>
            <a:r>
              <a:rPr lang="da-DK" sz="1600" dirty="0"/>
              <a:t>rollemodel. </a:t>
            </a:r>
          </a:p>
          <a:p>
            <a:endParaRPr lang="da-DK" sz="1600" dirty="0"/>
          </a:p>
          <a:p>
            <a:r>
              <a:rPr lang="da-DK" sz="1600" dirty="0"/>
              <a:t>Tag godt imod forslag </a:t>
            </a:r>
          </a:p>
          <a:p>
            <a:r>
              <a:rPr lang="da-DK" sz="1600" dirty="0"/>
              <a:t>fra medarbejderne der </a:t>
            </a:r>
          </a:p>
          <a:p>
            <a:r>
              <a:rPr lang="da-DK" sz="1600" dirty="0"/>
              <a:t>kan forbedre sikkerheden.</a:t>
            </a:r>
          </a:p>
          <a:p>
            <a:r>
              <a:rPr lang="da-DK" sz="1600" dirty="0"/>
              <a:t> </a:t>
            </a:r>
          </a:p>
          <a:p>
            <a:r>
              <a:rPr lang="da-DK" sz="1600" dirty="0"/>
              <a:t>Sikre at nye medarbejdere får</a:t>
            </a:r>
          </a:p>
          <a:p>
            <a:r>
              <a:rPr lang="da-DK" sz="1600" dirty="0"/>
              <a:t>en grundig introduktion. </a:t>
            </a:r>
            <a:endParaRPr lang="da-DK" sz="2000" dirty="0"/>
          </a:p>
        </p:txBody>
      </p:sp>
      <p:sp>
        <p:nvSpPr>
          <p:cNvPr id="11" name="Tekstfelt 10" descr="Organisation:&#10;Tænk sikkerhed ind i &#10;alle relevante processer &#10;og opgaver. &#10;&#10;Sørg for, at både medarbejdere og ledere &#10;ved, hvem de skal &#10;kontakte med forslag &#10;om at forbedre sikkerheden. Supplér eventuelt med en risikovurdering. &#10;">
            <a:extLst>
              <a:ext uri="{FF2B5EF4-FFF2-40B4-BE49-F238E27FC236}">
                <a16:creationId xmlns:a16="http://schemas.microsoft.com/office/drawing/2014/main" id="{C8181120-C7F7-AA03-6A74-F7493EA8B06C}"/>
              </a:ext>
              <a:ext uri="{C183D7F6-B498-43B3-948B-1728B52AA6E4}">
                <adec:decorative xmlns:adec="http://schemas.microsoft.com/office/drawing/2017/decorative" val="0"/>
              </a:ext>
            </a:extLst>
          </p:cNvPr>
          <p:cNvSpPr txBox="1"/>
          <p:nvPr/>
        </p:nvSpPr>
        <p:spPr>
          <a:xfrm>
            <a:off x="8984973" y="3154016"/>
            <a:ext cx="2471530" cy="3200876"/>
          </a:xfrm>
          <a:prstGeom prst="rect">
            <a:avLst/>
          </a:prstGeom>
          <a:noFill/>
        </p:spPr>
        <p:txBody>
          <a:bodyPr wrap="square" lIns="0" tIns="0" rIns="0" bIns="0" rtlCol="0">
            <a:spAutoFit/>
          </a:bodyPr>
          <a:lstStyle/>
          <a:p>
            <a:r>
              <a:rPr lang="da-DK" sz="1600" b="1" dirty="0"/>
              <a:t>Organisation:</a:t>
            </a:r>
          </a:p>
          <a:p>
            <a:r>
              <a:rPr lang="da-DK" sz="1600" dirty="0"/>
              <a:t>Tænk sikkerhed ind i </a:t>
            </a:r>
          </a:p>
          <a:p>
            <a:r>
              <a:rPr lang="da-DK" sz="1600" dirty="0"/>
              <a:t>alle relevante processer </a:t>
            </a:r>
          </a:p>
          <a:p>
            <a:r>
              <a:rPr lang="da-DK" sz="1600" dirty="0"/>
              <a:t>og opgaver. </a:t>
            </a:r>
          </a:p>
          <a:p>
            <a:endParaRPr lang="da-DK" sz="1600" dirty="0"/>
          </a:p>
          <a:p>
            <a:r>
              <a:rPr lang="da-DK" sz="1600" dirty="0"/>
              <a:t>Sørg for, at både medarbejdere og ledere </a:t>
            </a:r>
          </a:p>
          <a:p>
            <a:r>
              <a:rPr lang="da-DK" sz="1600" dirty="0"/>
              <a:t>ved, hvem de skal </a:t>
            </a:r>
          </a:p>
          <a:p>
            <a:r>
              <a:rPr lang="da-DK" sz="1600" dirty="0"/>
              <a:t>kontakte med forslag </a:t>
            </a:r>
          </a:p>
          <a:p>
            <a:r>
              <a:rPr lang="da-DK" sz="1600" dirty="0"/>
              <a:t>om at forbedre sikkerheden. Supplér eventuelt med en risikovurdering. </a:t>
            </a:r>
          </a:p>
        </p:txBody>
      </p:sp>
    </p:spTree>
    <p:extLst>
      <p:ext uri="{BB962C8B-B14F-4D97-AF65-F5344CB8AC3E}">
        <p14:creationId xmlns:p14="http://schemas.microsoft.com/office/powerpoint/2010/main" val="415812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30D56B-A5AD-EAAE-16E5-61ECD7BA4CD3}"/>
              </a:ext>
            </a:extLst>
          </p:cNvPr>
          <p:cNvSpPr>
            <a:spLocks noGrp="1"/>
          </p:cNvSpPr>
          <p:nvPr>
            <p:ph type="title"/>
          </p:nvPr>
        </p:nvSpPr>
        <p:spPr/>
        <p:txBody>
          <a:bodyPr/>
          <a:lstStyle/>
          <a:p>
            <a:r>
              <a:rPr lang="da-DK" dirty="0"/>
              <a:t>Film</a:t>
            </a:r>
          </a:p>
        </p:txBody>
      </p:sp>
      <p:sp>
        <p:nvSpPr>
          <p:cNvPr id="4" name="Pladsholder til sidefod 3">
            <a:extLst>
              <a:ext uri="{FF2B5EF4-FFF2-40B4-BE49-F238E27FC236}">
                <a16:creationId xmlns:a16="http://schemas.microsoft.com/office/drawing/2014/main" id="{5CAE7CBA-557A-C9BF-82CA-5BD079E06094}"/>
              </a:ext>
            </a:extLst>
          </p:cNvPr>
          <p:cNvSpPr>
            <a:spLocks noGrp="1"/>
          </p:cNvSpPr>
          <p:nvPr>
            <p:ph type="ftr" sz="quarter" idx="11"/>
          </p:nvPr>
        </p:nvSpPr>
        <p:spPr/>
        <p:txBody>
          <a:bodyPr/>
          <a:lstStyle/>
          <a:p>
            <a:r>
              <a:rPr lang="da-DK" noProof="0"/>
              <a:t>Sidehoved</a:t>
            </a:r>
            <a:endParaRPr lang="da-DK" noProof="0" dirty="0"/>
          </a:p>
        </p:txBody>
      </p:sp>
      <p:sp>
        <p:nvSpPr>
          <p:cNvPr id="5" name="Pladsholder til slidenummer 4">
            <a:extLst>
              <a:ext uri="{FF2B5EF4-FFF2-40B4-BE49-F238E27FC236}">
                <a16:creationId xmlns:a16="http://schemas.microsoft.com/office/drawing/2014/main" id="{D2A81C8F-8331-C588-29CE-05A7780E9B68}"/>
              </a:ext>
            </a:extLst>
          </p:cNvPr>
          <p:cNvSpPr>
            <a:spLocks noGrp="1"/>
          </p:cNvSpPr>
          <p:nvPr>
            <p:ph type="sldNum" sz="quarter" idx="12"/>
          </p:nvPr>
        </p:nvSpPr>
        <p:spPr/>
        <p:txBody>
          <a:bodyPr/>
          <a:lstStyle/>
          <a:p>
            <a:fld id="{859873C9-BF5D-4A9A-BB31-45BBB7BABAF7}" type="slidenum">
              <a:rPr lang="da-DK" noProof="0" smtClean="0"/>
              <a:t>9</a:t>
            </a:fld>
            <a:endParaRPr lang="da-DK" noProof="0" dirty="0"/>
          </a:p>
        </p:txBody>
      </p:sp>
      <p:pic>
        <p:nvPicPr>
          <p:cNvPr id="9" name="Billede 8">
            <a:hlinkClick r:id="rId2"/>
            <a:extLst>
              <a:ext uri="{FF2B5EF4-FFF2-40B4-BE49-F238E27FC236}">
                <a16:creationId xmlns:a16="http://schemas.microsoft.com/office/drawing/2014/main" id="{04219568-25EA-3124-4F76-397DAF0CB50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860130" y="2103759"/>
            <a:ext cx="6471740" cy="3626950"/>
          </a:xfrm>
          <a:prstGeom prst="rect">
            <a:avLst/>
          </a:prstGeom>
        </p:spPr>
      </p:pic>
      <p:sp>
        <p:nvSpPr>
          <p:cNvPr id="11" name="Tekstfelt 10" descr="www.video.kk.dk/video/94116453/hvad-er-sikkerhedsklima-og-kultur  &#10;">
            <a:extLst>
              <a:ext uri="{FF2B5EF4-FFF2-40B4-BE49-F238E27FC236}">
                <a16:creationId xmlns:a16="http://schemas.microsoft.com/office/drawing/2014/main" id="{F1A85D9B-53B1-5E8A-CB9E-654612BFA735}"/>
              </a:ext>
              <a:ext uri="{C183D7F6-B498-43B3-948B-1728B52AA6E4}">
                <adec:decorative xmlns:adec="http://schemas.microsoft.com/office/drawing/2017/decorative" val="0"/>
              </a:ext>
            </a:extLst>
          </p:cNvPr>
          <p:cNvSpPr txBox="1"/>
          <p:nvPr/>
        </p:nvSpPr>
        <p:spPr>
          <a:xfrm>
            <a:off x="2736014" y="5835782"/>
            <a:ext cx="6094878" cy="646331"/>
          </a:xfrm>
          <a:prstGeom prst="rect">
            <a:avLst/>
          </a:prstGeom>
          <a:noFill/>
        </p:spPr>
        <p:txBody>
          <a:bodyPr wrap="square">
            <a:spAutoFit/>
          </a:bodyPr>
          <a:lstStyle/>
          <a:p>
            <a:r>
              <a:rPr lang="da-DK" dirty="0">
                <a:hlinkClick r:id="rId2"/>
              </a:rPr>
              <a:t>www.video.kk.dk/video/94116453/hvad-er-sikkerhedsklima-og-kultur </a:t>
            </a:r>
            <a:r>
              <a:rPr lang="da-DK" dirty="0"/>
              <a:t> </a:t>
            </a:r>
          </a:p>
        </p:txBody>
      </p:sp>
    </p:spTree>
    <p:extLst>
      <p:ext uri="{BB962C8B-B14F-4D97-AF65-F5344CB8AC3E}">
        <p14:creationId xmlns:p14="http://schemas.microsoft.com/office/powerpoint/2010/main" val="10724783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SISTID" val="243985f0-2b87-434e-95c8-e9bac402cc39"/>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27.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Blank">
  <a:themeElements>
    <a:clrScheme name="KK 1">
      <a:dk1>
        <a:sysClr val="windowText" lastClr="000000"/>
      </a:dk1>
      <a:lt1>
        <a:sysClr val="window" lastClr="FFFFFF"/>
      </a:lt1>
      <a:dk2>
        <a:srgbClr val="0094FD"/>
      </a:dk2>
      <a:lt2>
        <a:srgbClr val="FFEA8C"/>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KK skabelon Nyt design.potx" id="{CFBB60E3-7867-45B0-9725-AB52CF38C008}" vid="{4530CCDF-2D08-4DF8-AB6F-A8ED0A08DAA7}"/>
    </a:ext>
  </a:extLst>
</a:theme>
</file>

<file path=ppt/theme/theme2.xml><?xml version="1.0" encoding="utf-8"?>
<a:theme xmlns:a="http://schemas.openxmlformats.org/drawingml/2006/main" name="UK Blank">
  <a:themeElements>
    <a:clrScheme name="KK 1">
      <a:dk1>
        <a:sysClr val="windowText" lastClr="000000"/>
      </a:dk1>
      <a:lt1>
        <a:sysClr val="window" lastClr="FFFFFF"/>
      </a:lt1>
      <a:dk2>
        <a:srgbClr val="0094FD"/>
      </a:dk2>
      <a:lt2>
        <a:srgbClr val="FFEA8C"/>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KK skabelon Nyt design.potx" id="{CFBB60E3-7867-45B0-9725-AB52CF38C008}" vid="{0F149701-75FB-4D87-889C-A25336877B65}"/>
    </a:ext>
  </a:ext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Doc xmlns="91229f19-c9ad-4754-b616-d97f67218542" xsi:nil="true"/>
    <lcf76f155ced4ddcb4097134ff3c332f xmlns="91229f19-c9ad-4754-b616-d97f67218542">
      <Terms xmlns="http://schemas.microsoft.com/office/infopath/2007/PartnerControls"/>
    </lcf76f155ced4ddcb4097134ff3c332f>
    <TaxCatchAll xmlns="0dd46b0f-e2c7-4a31-a61e-54a1e81a6d74" xsi:nil="true"/>
    <MediaLengthInSeconds xmlns="91229f19-c9ad-4754-b616-d97f67218542" xsi:nil="true"/>
    <SharedWithUsers xmlns="ef51dc1f-7890-4957-b8f7-20eb797a4e67">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6928602B5E0C7048B411296E1B7B0F23" ma:contentTypeVersion="19" ma:contentTypeDescription="Opret et nyt dokument." ma:contentTypeScope="" ma:versionID="864a08ff4108b569f60e64de43fc48fa">
  <xsd:schema xmlns:xsd="http://www.w3.org/2001/XMLSchema" xmlns:xs="http://www.w3.org/2001/XMLSchema" xmlns:p="http://schemas.microsoft.com/office/2006/metadata/properties" xmlns:ns2="91229f19-c9ad-4754-b616-d97f67218542" xmlns:ns3="ef51dc1f-7890-4957-b8f7-20eb797a4e67" xmlns:ns4="0dd46b0f-e2c7-4a31-a61e-54a1e81a6d74" targetNamespace="http://schemas.microsoft.com/office/2006/metadata/properties" ma:root="true" ma:fieldsID="dd1c14eeabcbb7c851935c5e879323b8" ns2:_="" ns3:_="" ns4:_="">
    <xsd:import namespace="91229f19-c9ad-4754-b616-d97f67218542"/>
    <xsd:import namespace="ef51dc1f-7890-4957-b8f7-20eb797a4e67"/>
    <xsd:import namespace="0dd46b0f-e2c7-4a31-a61e-54a1e81a6d7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4:TaxCatchAll" minOccurs="0"/>
                <xsd:element ref="ns2:eDoc"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229f19-c9ad-4754-b616-d97f672185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ledmærker" ma:readOnly="false" ma:fieldId="{5cf76f15-5ced-4ddc-b409-7134ff3c332f}" ma:taxonomyMulti="true" ma:sspId="e6a412d2-aea5-45d9-add9-4615ec186553" ma:termSetId="09814cd3-568e-fe90-9814-8d621ff8fb84" ma:anchorId="fba54fb3-c3e1-fe81-a776-ca4b69148c4d" ma:open="true" ma:isKeyword="false">
      <xsd:complexType>
        <xsd:sequence>
          <xsd:element ref="pc:Terms" minOccurs="0" maxOccurs="1"/>
        </xsd:sequence>
      </xsd:complexType>
    </xsd:element>
    <xsd:element name="eDoc" ma:index="24" nillable="true" ma:displayName="eDoc" ma:internalName="eDoc">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51dc1f-7890-4957-b8f7-20eb797a4e67" elementFormDefault="qualified">
    <xsd:import namespace="http://schemas.microsoft.com/office/2006/documentManagement/types"/>
    <xsd:import namespace="http://schemas.microsoft.com/office/infopath/2007/PartnerControls"/>
    <xsd:element name="SharedWithUsers" ma:index="1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t med detaljer"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dd46b0f-e2c7-4a31-a61e-54a1e81a6d74"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25787fd7-8776-44e6-8245-e4d2ee592816}" ma:internalName="TaxCatchAll" ma:showField="CatchAllData" ma:web="ef51dc1f-7890-4957-b8f7-20eb797a4e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AAE049-2F16-4D62-B5F8-29DE3BB078E0}">
  <ds:schemaRefs>
    <ds:schemaRef ds:uri="http://schemas.microsoft.com/office/2006/metadata/properties"/>
    <ds:schemaRef ds:uri="cb238cc9-acee-4e21-a994-3b05b6cc64f6"/>
    <ds:schemaRef ds:uri="http://schemas.microsoft.com/office/2006/documentManagement/types"/>
    <ds:schemaRef ds:uri="http://purl.org/dc/terms/"/>
    <ds:schemaRef ds:uri="a22b1f01-9b60-4c03-93d9-0dde0b1e55df"/>
    <ds:schemaRef ds:uri="http://purl.org/dc/dcmitype/"/>
    <ds:schemaRef ds:uri="http://www.w3.org/XML/1998/namespace"/>
    <ds:schemaRef ds:uri="http://purl.org/dc/elements/1.1/"/>
    <ds:schemaRef ds:uri="http://schemas.microsoft.com/office/infopath/2007/PartnerControls"/>
    <ds:schemaRef ds:uri="http://schemas.openxmlformats.org/package/2006/metadata/core-properties"/>
    <ds:schemaRef ds:uri="91229f19-c9ad-4754-b616-d97f67218542"/>
    <ds:schemaRef ds:uri="0dd46b0f-e2c7-4a31-a61e-54a1e81a6d74"/>
    <ds:schemaRef ds:uri="ef51dc1f-7890-4957-b8f7-20eb797a4e67"/>
  </ds:schemaRefs>
</ds:datastoreItem>
</file>

<file path=customXml/itemProps2.xml><?xml version="1.0" encoding="utf-8"?>
<ds:datastoreItem xmlns:ds="http://schemas.openxmlformats.org/officeDocument/2006/customXml" ds:itemID="{61F049B6-B0A4-4C6D-8ECF-9013326ED2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229f19-c9ad-4754-b616-d97f67218542"/>
    <ds:schemaRef ds:uri="ef51dc1f-7890-4957-b8f7-20eb797a4e67"/>
    <ds:schemaRef ds:uri="0dd46b0f-e2c7-4a31-a61e-54a1e81a6d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F59E4CC-7038-4F50-B7F5-545400012D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2218</TotalTime>
  <Words>1270</Words>
  <Application>Microsoft Office PowerPoint</Application>
  <PresentationFormat>Widescreen</PresentationFormat>
  <Paragraphs>199</Paragraphs>
  <Slides>14</Slides>
  <Notes>10</Notes>
  <HiddenSlides>0</HiddenSlides>
  <MMClips>0</MMClips>
  <ScaleCrop>false</ScaleCrop>
  <HeadingPairs>
    <vt:vector size="6" baseType="variant">
      <vt:variant>
        <vt:lpstr>Benyttede skrifttyper</vt:lpstr>
      </vt:variant>
      <vt:variant>
        <vt:i4>5</vt:i4>
      </vt:variant>
      <vt:variant>
        <vt:lpstr>Tema</vt:lpstr>
      </vt:variant>
      <vt:variant>
        <vt:i4>2</vt:i4>
      </vt:variant>
      <vt:variant>
        <vt:lpstr>Slidetitler</vt:lpstr>
      </vt:variant>
      <vt:variant>
        <vt:i4>14</vt:i4>
      </vt:variant>
    </vt:vector>
  </HeadingPairs>
  <TitlesOfParts>
    <vt:vector size="21" baseType="lpstr">
      <vt:lpstr>KBH Tekst</vt:lpstr>
      <vt:lpstr>KBH Black</vt:lpstr>
      <vt:lpstr>KBH</vt:lpstr>
      <vt:lpstr>Arial</vt:lpstr>
      <vt:lpstr>KBH Medium</vt:lpstr>
      <vt:lpstr>Blank</vt:lpstr>
      <vt:lpstr>UK Blank</vt:lpstr>
      <vt:lpstr>Sikkerhedskultur</vt:lpstr>
      <vt:lpstr>Møde i MED</vt:lpstr>
      <vt:lpstr>Dagsorden for dagens møde</vt:lpstr>
      <vt:lpstr>Indledende drøftelse</vt:lpstr>
      <vt:lpstr>Sikkerhedskultur - hvad snakker vi om?</vt:lpstr>
      <vt:lpstr>Hvad kan et fokus på vores sikkerhedskultur bidrage til?</vt:lpstr>
      <vt:lpstr>Hvordan kan vi arbejde med sikkerhedskulturen?</vt:lpstr>
      <vt:lpstr>IGLO-modellen</vt:lpstr>
      <vt:lpstr>Film</vt:lpstr>
      <vt:lpstr>Hvad kan ledelsen gøre?</vt:lpstr>
      <vt:lpstr>Bevægelser og adfærd</vt:lpstr>
      <vt:lpstr>Dialog i MED</vt:lpstr>
      <vt:lpstr>Næste skridt</vt:lpstr>
      <vt:lpstr>Tjekliste for en sikkerhedskultur</vt:lpstr>
    </vt:vector>
  </TitlesOfParts>
  <Company>Københavns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Sikkerhedsklima</dc:title>
  <dc:creator>Kristian Haldrup</dc:creator>
  <cp:lastModifiedBy>Frida Kjær</cp:lastModifiedBy>
  <cp:revision>40</cp:revision>
  <dcterms:created xsi:type="dcterms:W3CDTF">2023-08-29T11:48:42Z</dcterms:created>
  <dcterms:modified xsi:type="dcterms:W3CDTF">2024-05-03T08:31:16Z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ContentTypeId">
    <vt:lpwstr>0x0101006928602B5E0C7048B411296E1B7B0F23</vt:lpwstr>
  </property>
  <property fmtid="{D5CDD505-2E9C-101B-9397-08002B2CF9AE}" pid="4" name="xd_ProgID">
    <vt:lpwstr/>
  </property>
  <property fmtid="{D5CDD505-2E9C-101B-9397-08002B2CF9AE}" pid="5" name="MediaServiceImageTags">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bool>false</vt:bool>
  </property>
  <property fmtid="{D5CDD505-2E9C-101B-9397-08002B2CF9AE}" pid="13" name="CloudStatistics_StoryID">
    <vt:lpwstr>7598c633-3c21-45d1-9adb-eff968a7bc78</vt:lpwstr>
  </property>
</Properties>
</file>